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7d4235d4c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7d4235d4c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076b029ed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076b029ed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076b029ed_0_2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a076b029ed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a076b029ed_0_2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076b029ed_0_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076b029ed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have to wonder what Traffic and Sports would look like if there were no speed limits or rules about doping use.</a:t>
            </a:r>
            <a:endParaRPr/>
          </a:p>
        </p:txBody>
      </p:sp>
      <p:sp>
        <p:nvSpPr>
          <p:cNvPr id="200" name="Google Shape;200;g2a076b029ed_0_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076b029ed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076b029ed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b19a3915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b19a3915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076b029e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a076b029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a076b029e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076b029ed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076b029e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a076b029ed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076b029e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076b029e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076b029e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076b029e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076b029ed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076b029ed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076b029ed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a076b029ed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erdana"/>
              <a:buNone/>
              <a:defRPr sz="5200">
                <a:latin typeface="Verdana"/>
                <a:ea typeface="Verdana"/>
                <a:cs typeface="Verdana"/>
                <a:sym typeface="Verdan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Verdana"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34950" y="-19950"/>
            <a:ext cx="9213900" cy="1794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205978"/>
            <a:ext cx="82296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None/>
              <a:defRPr>
                <a:solidFill>
                  <a:srgbClr val="3D85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449588" y="486017"/>
            <a:ext cx="82374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800"/>
              <a:buNone/>
              <a:defRPr sz="2700">
                <a:solidFill>
                  <a:srgbClr val="3D85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449580" y="1371481"/>
            <a:ext cx="8237400" cy="29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629400" y="439888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600"/>
              <a:buNone/>
              <a:defRPr>
                <a:solidFill>
                  <a:srgbClr val="3D85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556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-6300" y="-7625"/>
            <a:ext cx="9156900" cy="1794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8.jp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2108988" y="2135700"/>
            <a:ext cx="4926000" cy="15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i="0" lang="en" sz="2400" u="none" cap="none" strike="noStrike">
                <a:solidFill>
                  <a:srgbClr val="000000"/>
                </a:solidFill>
              </a:rPr>
              <a:t>Elisabeth Bik </a:t>
            </a:r>
            <a:endParaRPr i="0" sz="10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n" sz="1600" u="none" cap="none" strike="noStrike">
                <a:solidFill>
                  <a:srgbClr val="000000"/>
                </a:solidFill>
              </a:rPr>
              <a:t>www.ScienceIntegrityDigest.com</a:t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n" sz="1600" u="none" cap="none" strike="noStrike">
                <a:solidFill>
                  <a:srgbClr val="000000"/>
                </a:solidFill>
              </a:rPr>
              <a:t>Twitter: @MicrobiomDigest</a:t>
            </a:r>
            <a:endParaRPr i="0" sz="1600" u="none" cap="none" strike="noStrike">
              <a:solidFill>
                <a:srgbClr val="000000"/>
              </a:solidFill>
            </a:endParaRPr>
          </a:p>
        </p:txBody>
      </p:sp>
      <p:pic>
        <p:nvPicPr>
          <p:cNvPr descr="Screen Shot 2019-01-13 at 9.42.28 PM.png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699984">
            <a:off x="353431" y="1850015"/>
            <a:ext cx="1183761" cy="1723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9-01-13 at 9.44.10 PM.png"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59665">
            <a:off x="202559" y="2991079"/>
            <a:ext cx="1775056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9-01-13 at 9.44.38 PM.png" id="69" name="Google Shape;6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09138">
            <a:off x="134137" y="3630567"/>
            <a:ext cx="1622342" cy="134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oyi Zhu 2013 Int J Cancer.jpg" id="70" name="Google Shape;7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09311">
            <a:off x="7523354" y="3970960"/>
            <a:ext cx="1164084" cy="96776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0" y="131550"/>
            <a:ext cx="9144000" cy="17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D85C6"/>
                </a:solidFill>
              </a:rPr>
              <a:t>Inappropriate Image Duplications in Biomedical Publications</a:t>
            </a:r>
            <a:endParaRPr sz="3600">
              <a:solidFill>
                <a:srgbClr val="3D85C6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31980">
            <a:off x="6917312" y="2296520"/>
            <a:ext cx="1859774" cy="127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1890625" y="3412675"/>
            <a:ext cx="5783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2000"/>
              <a:t>Financial disclosures:</a:t>
            </a:r>
            <a:endParaRPr sz="2000"/>
          </a:p>
          <a:p>
            <a:pPr indent="-3429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I receive consulting and speaker fees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I receive donations through Patreon.com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i="1" lang="en" sz="1800">
                <a:solidFill>
                  <a:srgbClr val="000000"/>
                </a:solidFill>
              </a:rPr>
              <a:t>uBiome founders charged with insurance fraud</a:t>
            </a:r>
            <a:endParaRPr sz="1800"/>
          </a:p>
        </p:txBody>
      </p:sp>
      <p:pic>
        <p:nvPicPr>
          <p:cNvPr descr="Chen Jue 2017 Oncotarget Figure 4D 5A marked.png" id="75" name="Google Shape;7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08063">
            <a:off x="7401151" y="3351754"/>
            <a:ext cx="1686332" cy="791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PubPeer to check for concerns</a:t>
            </a:r>
            <a:endParaRPr/>
          </a:p>
        </p:txBody>
      </p:sp>
      <p:sp>
        <p:nvSpPr>
          <p:cNvPr id="171" name="Google Shape;17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6750" y="236675"/>
            <a:ext cx="733775" cy="743725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800" y="1393350"/>
            <a:ext cx="2634450" cy="35305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4950" y="1393275"/>
            <a:ext cx="2394094" cy="35305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p24"/>
          <p:cNvSpPr txBox="1"/>
          <p:nvPr/>
        </p:nvSpPr>
        <p:spPr>
          <a:xfrm>
            <a:off x="3210950" y="933850"/>
            <a:ext cx="25581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Journal website</a:t>
            </a:r>
            <a:endParaRPr i="1" sz="2000"/>
          </a:p>
        </p:txBody>
      </p:sp>
      <p:sp>
        <p:nvSpPr>
          <p:cNvPr id="176" name="Google Shape;176;p24"/>
          <p:cNvSpPr txBox="1"/>
          <p:nvPr/>
        </p:nvSpPr>
        <p:spPr>
          <a:xfrm>
            <a:off x="282050" y="933850"/>
            <a:ext cx="25581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PubMed search</a:t>
            </a:r>
            <a:endParaRPr i="1" sz="2000"/>
          </a:p>
        </p:txBody>
      </p:sp>
      <p:grpSp>
        <p:nvGrpSpPr>
          <p:cNvPr id="177" name="Google Shape;177;p24"/>
          <p:cNvGrpSpPr/>
          <p:nvPr/>
        </p:nvGrpSpPr>
        <p:grpSpPr>
          <a:xfrm>
            <a:off x="6312374" y="1393272"/>
            <a:ext cx="2120685" cy="3530749"/>
            <a:chOff x="5522969" y="1118217"/>
            <a:chExt cx="2141457" cy="3565333"/>
          </a:xfrm>
        </p:grpSpPr>
        <p:pic>
          <p:nvPicPr>
            <p:cNvPr id="178" name="Google Shape;178;p24"/>
            <p:cNvPicPr preferRelativeResize="0"/>
            <p:nvPr/>
          </p:nvPicPr>
          <p:blipFill rotWithShape="1">
            <a:blip r:embed="rId6">
              <a:alphaModFix/>
            </a:blip>
            <a:srcRect b="6812" l="0" r="0" t="0"/>
            <a:stretch/>
          </p:blipFill>
          <p:spPr>
            <a:xfrm>
              <a:off x="5522975" y="1393350"/>
              <a:ext cx="2141451" cy="32902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9" name="Google Shape;179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22969" y="1118217"/>
              <a:ext cx="2141450" cy="275133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80" name="Google Shape;180;p24"/>
          <p:cNvSpPr txBox="1"/>
          <p:nvPr/>
        </p:nvSpPr>
        <p:spPr>
          <a:xfrm>
            <a:off x="6312525" y="933850"/>
            <a:ext cx="2120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PubPeer post</a:t>
            </a:r>
            <a:endParaRPr i="1"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type="title"/>
          </p:nvPr>
        </p:nvSpPr>
        <p:spPr>
          <a:xfrm>
            <a:off x="0" y="205988"/>
            <a:ext cx="9225000" cy="51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Gen </a:t>
            </a:r>
            <a:r>
              <a:rPr lang="en" sz="3400"/>
              <a:t>Artificial intelligence - fake text, images, data</a:t>
            </a:r>
            <a:endParaRPr sz="3400"/>
          </a:p>
        </p:txBody>
      </p:sp>
      <p:sp>
        <p:nvSpPr>
          <p:cNvPr id="187" name="Google Shape;187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8" name="Google Shape;188;p25"/>
          <p:cNvGrpSpPr/>
          <p:nvPr/>
        </p:nvGrpSpPr>
        <p:grpSpPr>
          <a:xfrm>
            <a:off x="5152485" y="915161"/>
            <a:ext cx="3621187" cy="3591689"/>
            <a:chOff x="4621477" y="1071375"/>
            <a:chExt cx="4522527" cy="4471725"/>
          </a:xfrm>
        </p:grpSpPr>
        <p:pic>
          <p:nvPicPr>
            <p:cNvPr id="189" name="Google Shape;189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1477" y="2005471"/>
              <a:ext cx="4522527" cy="3537629"/>
            </a:xfrm>
            <a:prstGeom prst="rect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0" name="Google Shape;19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1487" y="1071375"/>
              <a:ext cx="4522501" cy="934096"/>
            </a:xfrm>
            <a:prstGeom prst="rect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699" y="1014050"/>
            <a:ext cx="1808126" cy="2257424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650" y="2832325"/>
            <a:ext cx="2681375" cy="2208849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93" name="Google Shape;193;p25"/>
          <p:cNvGrpSpPr/>
          <p:nvPr/>
        </p:nvGrpSpPr>
        <p:grpSpPr>
          <a:xfrm>
            <a:off x="3988136" y="2662575"/>
            <a:ext cx="4083472" cy="2294517"/>
            <a:chOff x="4176091" y="3088822"/>
            <a:chExt cx="5094787" cy="2862778"/>
          </a:xfrm>
        </p:grpSpPr>
        <p:pic>
          <p:nvPicPr>
            <p:cNvPr id="194" name="Google Shape;194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76091" y="3088822"/>
              <a:ext cx="5094775" cy="1308675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5" name="Google Shape;195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76104" y="4397498"/>
              <a:ext cx="5094774" cy="1554102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96" name="Google Shape;196;p25"/>
          <p:cNvPicPr preferRelativeResize="0"/>
          <p:nvPr/>
        </p:nvPicPr>
        <p:blipFill rotWithShape="1">
          <a:blip r:embed="rId9">
            <a:alphaModFix/>
          </a:blip>
          <a:srcRect b="2419" l="0" r="0" t="0"/>
          <a:stretch/>
        </p:blipFill>
        <p:spPr>
          <a:xfrm>
            <a:off x="2262350" y="875225"/>
            <a:ext cx="1781450" cy="225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0" y="205988"/>
            <a:ext cx="9225000" cy="51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The </a:t>
            </a:r>
            <a:r>
              <a:rPr lang="en" sz="3400"/>
              <a:t>imbalance of research misconduct</a:t>
            </a:r>
            <a:endParaRPr sz="3400"/>
          </a:p>
        </p:txBody>
      </p:sp>
      <p:sp>
        <p:nvSpPr>
          <p:cNvPr id="203" name="Google Shape;203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439" y="1049775"/>
            <a:ext cx="2853775" cy="29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/>
          <p:nvPr/>
        </p:nvSpPr>
        <p:spPr>
          <a:xfrm>
            <a:off x="163750" y="1471700"/>
            <a:ext cx="2927700" cy="22389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85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Big rewards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Faster, easier experiments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Results look better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More chance getting grants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Easier to publish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Higher IF, more citations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Success, respect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06" name="Google Shape;206;p26"/>
          <p:cNvSpPr/>
          <p:nvPr/>
        </p:nvSpPr>
        <p:spPr>
          <a:xfrm>
            <a:off x="6057225" y="1471688"/>
            <a:ext cx="2927700" cy="22389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8572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Few consequences 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Few </a:t>
            </a:r>
            <a:r>
              <a:rPr lang="en"/>
              <a:t>corrections /retractions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Institutional investigations take years, rarely action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Senior researchers rarely held accountable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ORI / NSF sanctions mild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science critics and platforms</a:t>
            </a:r>
            <a:endParaRPr/>
          </a:p>
        </p:txBody>
      </p:sp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2" name="Google Shape;82;p16"/>
          <p:cNvGrpSpPr/>
          <p:nvPr/>
        </p:nvGrpSpPr>
        <p:grpSpPr>
          <a:xfrm>
            <a:off x="1057285" y="970844"/>
            <a:ext cx="7029421" cy="4024441"/>
            <a:chOff x="1112025" y="3452475"/>
            <a:chExt cx="6217975" cy="3151974"/>
          </a:xfrm>
        </p:grpSpPr>
        <p:pic>
          <p:nvPicPr>
            <p:cNvPr id="83" name="Google Shape;8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12025" y="3452475"/>
              <a:ext cx="6217975" cy="3151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53200" y="5706950"/>
              <a:ext cx="688350" cy="821450"/>
            </a:xfrm>
            <a:prstGeom prst="rect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640000" dist="28575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457200" y="205978"/>
            <a:ext cx="8229600" cy="51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Inappropriate image duplication</a:t>
            </a:r>
            <a:endParaRPr/>
          </a:p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5736100" y="1109675"/>
            <a:ext cx="3279300" cy="28251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2786350" y="1109675"/>
            <a:ext cx="2826900" cy="2825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187100" y="1109675"/>
            <a:ext cx="2466000" cy="28251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reen Shot 2016-11-01 at 11.21.05 PM.png" id="94" name="Google Shape;94;p17"/>
          <p:cNvPicPr preferRelativeResize="0"/>
          <p:nvPr/>
        </p:nvPicPr>
        <p:blipFill rotWithShape="1">
          <a:blip r:embed="rId3">
            <a:alphaModFix/>
          </a:blip>
          <a:srcRect b="0" l="0" r="0" t="15839"/>
          <a:stretch/>
        </p:blipFill>
        <p:spPr>
          <a:xfrm>
            <a:off x="251562" y="1640050"/>
            <a:ext cx="2333650" cy="2210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5" name="Google Shape;95;p17"/>
          <p:cNvGrpSpPr/>
          <p:nvPr/>
        </p:nvGrpSpPr>
        <p:grpSpPr>
          <a:xfrm>
            <a:off x="5804060" y="1640065"/>
            <a:ext cx="3115242" cy="2210858"/>
            <a:chOff x="1775050" y="1049822"/>
            <a:chExt cx="5593899" cy="4013174"/>
          </a:xfrm>
        </p:grpSpPr>
        <p:pic>
          <p:nvPicPr>
            <p:cNvPr id="96" name="Google Shape;96;p17"/>
            <p:cNvPicPr preferRelativeResize="0"/>
            <p:nvPr/>
          </p:nvPicPr>
          <p:blipFill rotWithShape="1">
            <a:blip r:embed="rId4">
              <a:alphaModFix/>
            </a:blip>
            <a:srcRect b="28191" l="0" r="0" t="0"/>
            <a:stretch/>
          </p:blipFill>
          <p:spPr>
            <a:xfrm>
              <a:off x="1775050" y="1049822"/>
              <a:ext cx="5593899" cy="4013174"/>
            </a:xfrm>
            <a:prstGeom prst="rect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97" name="Google Shape;97;p17"/>
            <p:cNvSpPr/>
            <p:nvPr/>
          </p:nvSpPr>
          <p:spPr>
            <a:xfrm>
              <a:off x="2215825" y="1441225"/>
              <a:ext cx="843900" cy="1042800"/>
            </a:xfrm>
            <a:prstGeom prst="rect">
              <a:avLst/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4150250" y="1441225"/>
              <a:ext cx="847200" cy="1042800"/>
            </a:xfrm>
            <a:prstGeom prst="rect">
              <a:avLst/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3186025" y="4280500"/>
              <a:ext cx="878100" cy="6897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4155375" y="4273650"/>
              <a:ext cx="878100" cy="6936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5083575" y="4280500"/>
              <a:ext cx="878100" cy="6897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7"/>
          <p:cNvSpPr txBox="1"/>
          <p:nvPr/>
        </p:nvSpPr>
        <p:spPr>
          <a:xfrm>
            <a:off x="189775" y="1109675"/>
            <a:ext cx="23955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I: Simple</a:t>
            </a:r>
            <a:endParaRPr sz="2000"/>
          </a:p>
        </p:txBody>
      </p:sp>
      <p:sp>
        <p:nvSpPr>
          <p:cNvPr id="103" name="Google Shape;103;p17"/>
          <p:cNvSpPr txBox="1"/>
          <p:nvPr/>
        </p:nvSpPr>
        <p:spPr>
          <a:xfrm>
            <a:off x="2880450" y="1109675"/>
            <a:ext cx="2628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II: Repositioned</a:t>
            </a:r>
            <a:endParaRPr sz="2000"/>
          </a:p>
        </p:txBody>
      </p:sp>
      <p:sp>
        <p:nvSpPr>
          <p:cNvPr id="104" name="Google Shape;104;p17"/>
          <p:cNvSpPr txBox="1"/>
          <p:nvPr/>
        </p:nvSpPr>
        <p:spPr>
          <a:xfrm>
            <a:off x="5776475" y="1109675"/>
            <a:ext cx="31152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III: Alteration</a:t>
            </a:r>
            <a:endParaRPr sz="2000"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8275" y="1640050"/>
            <a:ext cx="2692640" cy="2210799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7"/>
          <p:cNvSpPr txBox="1"/>
          <p:nvPr/>
        </p:nvSpPr>
        <p:spPr>
          <a:xfrm>
            <a:off x="232575" y="4319550"/>
            <a:ext cx="233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Honest error</a:t>
            </a:r>
            <a:endParaRPr sz="2000"/>
          </a:p>
        </p:txBody>
      </p:sp>
      <p:sp>
        <p:nvSpPr>
          <p:cNvPr id="107" name="Google Shape;107;p17"/>
          <p:cNvSpPr txBox="1"/>
          <p:nvPr/>
        </p:nvSpPr>
        <p:spPr>
          <a:xfrm>
            <a:off x="6068650" y="4319550"/>
            <a:ext cx="233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Deliberately</a:t>
            </a:r>
            <a:endParaRPr sz="2000"/>
          </a:p>
        </p:txBody>
      </p:sp>
      <p:cxnSp>
        <p:nvCxnSpPr>
          <p:cNvPr id="108" name="Google Shape;108;p17"/>
          <p:cNvCxnSpPr/>
          <p:nvPr/>
        </p:nvCxnSpPr>
        <p:spPr>
          <a:xfrm>
            <a:off x="2779300" y="4570175"/>
            <a:ext cx="2740800" cy="0"/>
          </a:xfrm>
          <a:prstGeom prst="straightConnector1">
            <a:avLst/>
          </a:prstGeom>
          <a:noFill/>
          <a:ln cap="flat" cmpd="sng" w="38100">
            <a:solidFill>
              <a:srgbClr val="1F497D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09" name="Google Shape;109;p17"/>
          <p:cNvSpPr txBox="1"/>
          <p:nvPr/>
        </p:nvSpPr>
        <p:spPr>
          <a:xfrm>
            <a:off x="205100" y="3934775"/>
            <a:ext cx="244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/>
              <a:t>DOI: 10.1128/MCB.00773-15</a:t>
            </a:r>
            <a:endParaRPr i="1" sz="1300"/>
          </a:p>
        </p:txBody>
      </p:sp>
      <p:sp>
        <p:nvSpPr>
          <p:cNvPr id="110" name="Google Shape;110;p17"/>
          <p:cNvSpPr txBox="1"/>
          <p:nvPr/>
        </p:nvSpPr>
        <p:spPr>
          <a:xfrm>
            <a:off x="2751075" y="3941863"/>
            <a:ext cx="288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/>
              <a:t>DOI: 10.1371/journal.pone.0098448</a:t>
            </a:r>
            <a:endParaRPr i="1" sz="1300"/>
          </a:p>
        </p:txBody>
      </p:sp>
      <p:sp>
        <p:nvSpPr>
          <p:cNvPr id="111" name="Google Shape;111;p17"/>
          <p:cNvSpPr txBox="1"/>
          <p:nvPr/>
        </p:nvSpPr>
        <p:spPr>
          <a:xfrm>
            <a:off x="5736250" y="3934775"/>
            <a:ext cx="327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/>
              <a:t>DOI: 10.1111/j.1469-0691.2011.03607.x</a:t>
            </a:r>
            <a:endParaRPr i="1"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457200" y="205978"/>
            <a:ext cx="8229600" cy="51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Type I: Simple Duplication - honest error</a:t>
            </a:r>
            <a:endParaRPr sz="3400"/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73713" y="3995113"/>
            <a:ext cx="8882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Effect of diabetes on retinal astrocytes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University of Wisconsin School of Medicine and Public Health, USA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PLOS ONE (2014), DOI: 10.1371/journal.pone.0103148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Reported to journal: October 2015. No action yet. </a:t>
            </a:r>
            <a:endParaRPr i="1" sz="1600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688" y="951778"/>
            <a:ext cx="5090626" cy="304335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457200" y="205978"/>
            <a:ext cx="8229600" cy="51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Type I: Simple Duplication - honest error</a:t>
            </a:r>
            <a:endParaRPr sz="3400"/>
          </a:p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73713" y="3995113"/>
            <a:ext cx="8882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Effect of diabetes on retinal astrocytes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University of Wisconsin School of Medicine and Public Health, USA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PLOS ONE (2014), DOI: 10.1371/journal.pone.0103148</a:t>
            </a:r>
            <a:endParaRPr i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Reported to journal: October 2015. No action yet. </a:t>
            </a:r>
            <a:endParaRPr i="1" sz="1600"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688" y="951778"/>
            <a:ext cx="5090626" cy="304335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19"/>
          <p:cNvSpPr/>
          <p:nvPr/>
        </p:nvSpPr>
        <p:spPr>
          <a:xfrm>
            <a:off x="2107875" y="1151950"/>
            <a:ext cx="2230500" cy="12543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4791425" y="2632625"/>
            <a:ext cx="2230500" cy="12543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 II: Duplication with repositioning</a:t>
            </a:r>
            <a:endParaRPr/>
          </a:p>
        </p:txBody>
      </p:sp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0"/>
          <p:cNvSpPr txBox="1"/>
          <p:nvPr/>
        </p:nvSpPr>
        <p:spPr>
          <a:xfrm>
            <a:off x="615950" y="3917275"/>
            <a:ext cx="7822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Harbin Medical University, China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PLOS ONE (2014) - DOI: 10.1371/journal.pone.0091566 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Reported Oct 2015, retracted March 2019</a:t>
            </a:r>
            <a:endParaRPr i="1" sz="1600">
              <a:solidFill>
                <a:schemeClr val="dk1"/>
              </a:solidFill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 b="48119" l="0" r="0" t="0"/>
          <a:stretch/>
        </p:blipFill>
        <p:spPr>
          <a:xfrm>
            <a:off x="1321312" y="1128825"/>
            <a:ext cx="6501384" cy="2774535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 II: Duplication with repositioning</a:t>
            </a:r>
            <a:endParaRPr/>
          </a:p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 b="48119" l="0" r="0" t="0"/>
          <a:stretch/>
        </p:blipFill>
        <p:spPr>
          <a:xfrm>
            <a:off x="1320300" y="1128825"/>
            <a:ext cx="6503424" cy="2776775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" name="Google Shape;147;p21"/>
          <p:cNvSpPr txBox="1"/>
          <p:nvPr/>
        </p:nvSpPr>
        <p:spPr>
          <a:xfrm>
            <a:off x="615950" y="3917275"/>
            <a:ext cx="7822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Harbin Medical University, China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PLOS ONE (2014) - DOI: 10.1371/journal.pone.0091566 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Reported Oct 2015, retracted March 2019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1235450" y="974050"/>
            <a:ext cx="6680400" cy="331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 III: Duplication with alteration</a:t>
            </a:r>
            <a:endParaRPr/>
          </a:p>
        </p:txBody>
      </p:sp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538200" y="4330925"/>
            <a:ext cx="8067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</a:rPr>
              <a:t>University of Texas MD Anderson Cancer Center, Houston, TX</a:t>
            </a:r>
            <a:endParaRPr i="1"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</a:rPr>
              <a:t>Frontiers in Oncology (2021), DOI: 10.3389/fonc.2021.621591.</a:t>
            </a:r>
            <a:endParaRPr i="1"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</a:rPr>
              <a:t>Reported on PubPeer June 2023</a:t>
            </a:r>
            <a:endParaRPr i="1" sz="1600">
              <a:solidFill>
                <a:srgbClr val="000000"/>
              </a:solidFill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720" y="1051560"/>
            <a:ext cx="3195051" cy="31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304" y="978050"/>
            <a:ext cx="2761665" cy="330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 III: Duplication with alteration</a:t>
            </a:r>
            <a:endParaRPr/>
          </a:p>
        </p:txBody>
      </p:sp>
      <p:sp>
        <p:nvSpPr>
          <p:cNvPr id="163" name="Google Shape;16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3"/>
          <p:cNvSpPr txBox="1"/>
          <p:nvPr/>
        </p:nvSpPr>
        <p:spPr>
          <a:xfrm>
            <a:off x="538200" y="4330925"/>
            <a:ext cx="8067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</a:rPr>
              <a:t>University of Texas MD Anderson Cancer Center, Houston, TX</a:t>
            </a:r>
            <a:endParaRPr i="1"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</a:rPr>
              <a:t>Frontiers in Oncology (2021), DOI: 10.3389/fonc.2021.621591.</a:t>
            </a:r>
            <a:endParaRPr i="1" sz="16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0000"/>
                </a:solidFill>
              </a:rPr>
              <a:t>Reported on PubPeer June 2023</a:t>
            </a:r>
            <a:endParaRPr i="1" sz="1600">
              <a:solidFill>
                <a:srgbClr val="000000"/>
              </a:solidFill>
            </a:endParaRPr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b="1344" l="0" r="0" t="1962"/>
          <a:stretch/>
        </p:blipFill>
        <p:spPr>
          <a:xfrm>
            <a:off x="1228250" y="985200"/>
            <a:ext cx="6687498" cy="3306224"/>
          </a:xfrm>
          <a:prstGeom prst="rect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