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4" r:id="rId2"/>
    <p:sldId id="328" r:id="rId3"/>
    <p:sldId id="408" r:id="rId4"/>
    <p:sldId id="399" r:id="rId5"/>
    <p:sldId id="406" r:id="rId6"/>
    <p:sldId id="347" r:id="rId7"/>
    <p:sldId id="391" r:id="rId8"/>
    <p:sldId id="379" r:id="rId9"/>
    <p:sldId id="407" r:id="rId10"/>
    <p:sldId id="396" r:id="rId11"/>
    <p:sldId id="388" r:id="rId12"/>
    <p:sldId id="405" r:id="rId13"/>
    <p:sldId id="387" r:id="rId14"/>
    <p:sldId id="395" r:id="rId15"/>
    <p:sldId id="397" r:id="rId16"/>
    <p:sldId id="402" r:id="rId17"/>
    <p:sldId id="403" r:id="rId18"/>
    <p:sldId id="404" r:id="rId19"/>
    <p:sldId id="38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C4A0A"/>
    <a:srgbClr val="FF39EE"/>
    <a:srgbClr val="A02494"/>
    <a:srgbClr val="FED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31" autoAdjust="0"/>
    <p:restoredTop sz="92194" autoAdjust="0"/>
  </p:normalViewPr>
  <p:slideViewPr>
    <p:cSldViewPr snapToGrid="0">
      <p:cViewPr varScale="1">
        <p:scale>
          <a:sx n="108" d="100"/>
          <a:sy n="108" d="100"/>
        </p:scale>
        <p:origin x="944" y="192"/>
      </p:cViewPr>
      <p:guideLst>
        <p:guide orient="horz" pos="2208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14"/>
    </p:cViewPr>
  </p:sorterViewPr>
  <p:notesViewPr>
    <p:cSldViewPr snapToGrid="0">
      <p:cViewPr varScale="1">
        <p:scale>
          <a:sx n="53" d="100"/>
          <a:sy n="53" d="100"/>
        </p:scale>
        <p:origin x="-1794" y="-108"/>
      </p:cViewPr>
      <p:guideLst>
        <p:guide orient="horz" pos="2880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42211-F554-419B-944B-555D538CFA7A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51208-B3F6-4C9B-926C-1AA429285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6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51208-B3F6-4C9B-926C-1AA429285D9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51208-B3F6-4C9B-926C-1AA429285D9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49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A113-4481-4258-B49B-2DF124C9DFA7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BC1C-82CF-4D4E-B5FF-92172F003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A113-4481-4258-B49B-2DF124C9DFA7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BC1C-82CF-4D4E-B5FF-92172F003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A113-4481-4258-B49B-2DF124C9DFA7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BC1C-82CF-4D4E-B5FF-92172F003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A113-4481-4258-B49B-2DF124C9DFA7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BC1C-82CF-4D4E-B5FF-92172F003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A113-4481-4258-B49B-2DF124C9DFA7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BC1C-82CF-4D4E-B5FF-92172F003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A113-4481-4258-B49B-2DF124C9DFA7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BC1C-82CF-4D4E-B5FF-92172F003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A113-4481-4258-B49B-2DF124C9DFA7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BC1C-82CF-4D4E-B5FF-92172F003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A113-4481-4258-B49B-2DF124C9DFA7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BC1C-82CF-4D4E-B5FF-92172F003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A113-4481-4258-B49B-2DF124C9DFA7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BC1C-82CF-4D4E-B5FF-92172F003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A113-4481-4258-B49B-2DF124C9DFA7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BC1C-82CF-4D4E-B5FF-92172F003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A113-4481-4258-B49B-2DF124C9DFA7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BC1C-82CF-4D4E-B5FF-92172F003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DA113-4481-4258-B49B-2DF124C9DFA7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1BC1C-82CF-4D4E-B5FF-92172F003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lockcohen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ecf.mad.uscourts.gov/doc1/0950909425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cf.mad.uscourts.gov/doc1/095110968706" TargetMode="External"/><Relationship Id="rId3" Type="http://schemas.openxmlformats.org/officeDocument/2006/relationships/hyperlink" Target="https://ecf.mad.uscourts.gov/doc1/095110882259" TargetMode="External"/><Relationship Id="rId7" Type="http://schemas.openxmlformats.org/officeDocument/2006/relationships/hyperlink" Target="https://ecf.mad.uscourts.gov/doc1/095110968705" TargetMode="External"/><Relationship Id="rId2" Type="http://schemas.openxmlformats.org/officeDocument/2006/relationships/hyperlink" Target="https://ecf.mad.uscourts.gov/doc1/09501088225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f.mad.uscourts.gov/doc1/095110968704" TargetMode="External"/><Relationship Id="rId11" Type="http://schemas.openxmlformats.org/officeDocument/2006/relationships/hyperlink" Target="https://ecf.mad.uscourts.gov/doc1/095110968709" TargetMode="External"/><Relationship Id="rId5" Type="http://schemas.openxmlformats.org/officeDocument/2006/relationships/hyperlink" Target="https://ecf.mad.uscourts.gov/doc1/095010968703" TargetMode="External"/><Relationship Id="rId10" Type="http://schemas.openxmlformats.org/officeDocument/2006/relationships/hyperlink" Target="https://ecf.mad.uscourts.gov/doc1/095110968708" TargetMode="External"/><Relationship Id="rId4" Type="http://schemas.openxmlformats.org/officeDocument/2006/relationships/hyperlink" Target="https://ecf.mad.uscourts.gov/doc1/095110882260" TargetMode="External"/><Relationship Id="rId9" Type="http://schemas.openxmlformats.org/officeDocument/2006/relationships/hyperlink" Target="https://ecf.mad.uscourts.gov/doc1/095110968707" TargetMode="Externa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hyperlink" Target="https://ecf.mad.uscourts.gov/doc1/095111018826" TargetMode="External"/><Relationship Id="rId18" Type="http://schemas.openxmlformats.org/officeDocument/2006/relationships/hyperlink" Target="https://ecf.mad.uscourts.gov/doc1/095111018831" TargetMode="External"/><Relationship Id="rId26" Type="http://schemas.openxmlformats.org/officeDocument/2006/relationships/hyperlink" Target="https://ecf.mad.uscourts.gov/doc1/095111018839" TargetMode="External"/><Relationship Id="rId39" Type="http://schemas.openxmlformats.org/officeDocument/2006/relationships/hyperlink" Target="https://ecf.mad.uscourts.gov/doc1/095111018852" TargetMode="External"/><Relationship Id="rId21" Type="http://schemas.openxmlformats.org/officeDocument/2006/relationships/hyperlink" Target="https://ecf.mad.uscourts.gov/doc1/095111018834" TargetMode="External"/><Relationship Id="rId34" Type="http://schemas.openxmlformats.org/officeDocument/2006/relationships/hyperlink" Target="https://ecf.mad.uscourts.gov/doc1/095111018847" TargetMode="External"/><Relationship Id="rId42" Type="http://schemas.openxmlformats.org/officeDocument/2006/relationships/hyperlink" Target="https://ecf.mad.uscourts.gov/doc1/095111018855" TargetMode="External"/><Relationship Id="rId47" Type="http://schemas.openxmlformats.org/officeDocument/2006/relationships/hyperlink" Target="https://ecf.mad.uscourts.gov/doc1/095111018860" TargetMode="External"/><Relationship Id="rId7" Type="http://schemas.openxmlformats.org/officeDocument/2006/relationships/hyperlink" Target="https://ecf.mad.uscourts.gov/doc1/095011018820" TargetMode="External"/><Relationship Id="rId2" Type="http://schemas.openxmlformats.org/officeDocument/2006/relationships/hyperlink" Target="https://ecf.mad.uscourts.gov/doc1/095111018645" TargetMode="External"/><Relationship Id="rId16" Type="http://schemas.openxmlformats.org/officeDocument/2006/relationships/hyperlink" Target="https://ecf.mad.uscourts.gov/doc1/095111018829" TargetMode="External"/><Relationship Id="rId29" Type="http://schemas.openxmlformats.org/officeDocument/2006/relationships/hyperlink" Target="https://ecf.mad.uscourts.gov/doc1/09511101884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f.mad.uscourts.gov/doc1/095111018684" TargetMode="External"/><Relationship Id="rId11" Type="http://schemas.openxmlformats.org/officeDocument/2006/relationships/hyperlink" Target="https://ecf.mad.uscourts.gov/doc1/095111018824" TargetMode="External"/><Relationship Id="rId24" Type="http://schemas.openxmlformats.org/officeDocument/2006/relationships/hyperlink" Target="https://ecf.mad.uscourts.gov/doc1/095111018837" TargetMode="External"/><Relationship Id="rId32" Type="http://schemas.openxmlformats.org/officeDocument/2006/relationships/hyperlink" Target="https://ecf.mad.uscourts.gov/doc1/095111018845" TargetMode="External"/><Relationship Id="rId37" Type="http://schemas.openxmlformats.org/officeDocument/2006/relationships/hyperlink" Target="https://ecf.mad.uscourts.gov/doc1/095111018850" TargetMode="External"/><Relationship Id="rId40" Type="http://schemas.openxmlformats.org/officeDocument/2006/relationships/hyperlink" Target="https://ecf.mad.uscourts.gov/doc1/095111018853" TargetMode="External"/><Relationship Id="rId45" Type="http://schemas.openxmlformats.org/officeDocument/2006/relationships/hyperlink" Target="https://ecf.mad.uscourts.gov/doc1/095111018858" TargetMode="External"/><Relationship Id="rId5" Type="http://schemas.openxmlformats.org/officeDocument/2006/relationships/hyperlink" Target="https://ecf.mad.uscourts.gov/doc1/095111018672" TargetMode="External"/><Relationship Id="rId15" Type="http://schemas.openxmlformats.org/officeDocument/2006/relationships/hyperlink" Target="https://ecf.mad.uscourts.gov/doc1/095111018828" TargetMode="External"/><Relationship Id="rId23" Type="http://schemas.openxmlformats.org/officeDocument/2006/relationships/hyperlink" Target="https://ecf.mad.uscourts.gov/doc1/095111018836" TargetMode="External"/><Relationship Id="rId28" Type="http://schemas.openxmlformats.org/officeDocument/2006/relationships/hyperlink" Target="https://ecf.mad.uscourts.gov/doc1/095111018841" TargetMode="External"/><Relationship Id="rId36" Type="http://schemas.openxmlformats.org/officeDocument/2006/relationships/hyperlink" Target="https://ecf.mad.uscourts.gov/doc1/095111018849" TargetMode="External"/><Relationship Id="rId10" Type="http://schemas.openxmlformats.org/officeDocument/2006/relationships/hyperlink" Target="https://ecf.mad.uscourts.gov/doc1/095111018823" TargetMode="External"/><Relationship Id="rId19" Type="http://schemas.openxmlformats.org/officeDocument/2006/relationships/hyperlink" Target="https://ecf.mad.uscourts.gov/doc1/095111018832" TargetMode="External"/><Relationship Id="rId31" Type="http://schemas.openxmlformats.org/officeDocument/2006/relationships/hyperlink" Target="https://ecf.mad.uscourts.gov/doc1/095111018844" TargetMode="External"/><Relationship Id="rId44" Type="http://schemas.openxmlformats.org/officeDocument/2006/relationships/hyperlink" Target="https://ecf.mad.uscourts.gov/doc1/095111018857" TargetMode="External"/><Relationship Id="rId4" Type="http://schemas.openxmlformats.org/officeDocument/2006/relationships/hyperlink" Target="https://ecf.mad.uscourts.gov/doc1/095111018667" TargetMode="External"/><Relationship Id="rId9" Type="http://schemas.openxmlformats.org/officeDocument/2006/relationships/hyperlink" Target="https://ecf.mad.uscourts.gov/doc1/095111018822" TargetMode="External"/><Relationship Id="rId14" Type="http://schemas.openxmlformats.org/officeDocument/2006/relationships/hyperlink" Target="https://ecf.mad.uscourts.gov/doc1/095111018827" TargetMode="External"/><Relationship Id="rId22" Type="http://schemas.openxmlformats.org/officeDocument/2006/relationships/hyperlink" Target="https://ecf.mad.uscourts.gov/doc1/095111018835" TargetMode="External"/><Relationship Id="rId27" Type="http://schemas.openxmlformats.org/officeDocument/2006/relationships/hyperlink" Target="https://ecf.mad.uscourts.gov/doc1/095111018840" TargetMode="External"/><Relationship Id="rId30" Type="http://schemas.openxmlformats.org/officeDocument/2006/relationships/hyperlink" Target="https://ecf.mad.uscourts.gov/doc1/095111018843" TargetMode="External"/><Relationship Id="rId35" Type="http://schemas.openxmlformats.org/officeDocument/2006/relationships/hyperlink" Target="https://ecf.mad.uscourts.gov/doc1/095111018848" TargetMode="External"/><Relationship Id="rId43" Type="http://schemas.openxmlformats.org/officeDocument/2006/relationships/hyperlink" Target="https://ecf.mad.uscourts.gov/doc1/095111018856" TargetMode="External"/><Relationship Id="rId48" Type="http://schemas.openxmlformats.org/officeDocument/2006/relationships/hyperlink" Target="https://ecf.mad.uscourts.gov/doc1/095111018861" TargetMode="External"/><Relationship Id="rId8" Type="http://schemas.openxmlformats.org/officeDocument/2006/relationships/hyperlink" Target="https://ecf.mad.uscourts.gov/doc1/095111018821" TargetMode="External"/><Relationship Id="rId3" Type="http://schemas.openxmlformats.org/officeDocument/2006/relationships/hyperlink" Target="https://ecf.mad.uscourts.gov/doc1/095111018660" TargetMode="External"/><Relationship Id="rId12" Type="http://schemas.openxmlformats.org/officeDocument/2006/relationships/hyperlink" Target="https://ecf.mad.uscourts.gov/doc1/095111018825" TargetMode="External"/><Relationship Id="rId17" Type="http://schemas.openxmlformats.org/officeDocument/2006/relationships/hyperlink" Target="https://ecf.mad.uscourts.gov/doc1/095111018830" TargetMode="External"/><Relationship Id="rId25" Type="http://schemas.openxmlformats.org/officeDocument/2006/relationships/hyperlink" Target="https://ecf.mad.uscourts.gov/doc1/095111018838" TargetMode="External"/><Relationship Id="rId33" Type="http://schemas.openxmlformats.org/officeDocument/2006/relationships/hyperlink" Target="https://ecf.mad.uscourts.gov/doc1/095111018846" TargetMode="External"/><Relationship Id="rId38" Type="http://schemas.openxmlformats.org/officeDocument/2006/relationships/hyperlink" Target="https://ecf.mad.uscourts.gov/doc1/095111018851" TargetMode="External"/><Relationship Id="rId46" Type="http://schemas.openxmlformats.org/officeDocument/2006/relationships/hyperlink" Target="https://ecf.mad.uscourts.gov/doc1/095111018859" TargetMode="External"/><Relationship Id="rId20" Type="http://schemas.openxmlformats.org/officeDocument/2006/relationships/hyperlink" Target="https://ecf.mad.uscourts.gov/doc1/095111018833" TargetMode="External"/><Relationship Id="rId41" Type="http://schemas.openxmlformats.org/officeDocument/2006/relationships/hyperlink" Target="https://ecf.mad.uscourts.gov/doc1/09511101885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cf.mad.uscourts.gov/doc1/095111239369" TargetMode="External"/><Relationship Id="rId2" Type="http://schemas.openxmlformats.org/officeDocument/2006/relationships/hyperlink" Target="https://ecf.mad.uscourts.gov/doc1/09511124565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spending.gov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etractionwatchdatabase.com/" TargetMode="External"/><Relationship Id="rId4" Type="http://schemas.openxmlformats.org/officeDocument/2006/relationships/hyperlink" Target="https://reporter.nih.gov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courts.org/eservices/home.page.2" TargetMode="External"/><Relationship Id="rId2" Type="http://schemas.openxmlformats.org/officeDocument/2006/relationships/hyperlink" Target="http://www.pacer.gov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sscourts.org/reports/DailyList_Site1176.pdf" TargetMode="External"/><Relationship Id="rId4" Type="http://schemas.openxmlformats.org/officeDocument/2006/relationships/hyperlink" Target="https://forms.mad.uscourts.gov/courtlist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cf.mad.uscourts.gov/doc1/09513145496" TargetMode="External"/><Relationship Id="rId13" Type="http://schemas.openxmlformats.org/officeDocument/2006/relationships/hyperlink" Target="https://ecf.mad.uscourts.gov/doc1/09513145501" TargetMode="External"/><Relationship Id="rId18" Type="http://schemas.openxmlformats.org/officeDocument/2006/relationships/hyperlink" Target="https://ecf.mad.uscourts.gov/doc1/09503210955" TargetMode="External"/><Relationship Id="rId3" Type="http://schemas.openxmlformats.org/officeDocument/2006/relationships/hyperlink" Target="https://ecf.mad.uscourts.gov/doc1/09513145091" TargetMode="External"/><Relationship Id="rId7" Type="http://schemas.openxmlformats.org/officeDocument/2006/relationships/hyperlink" Target="https://ecf.mad.uscourts.gov/doc1/09513145495" TargetMode="External"/><Relationship Id="rId12" Type="http://schemas.openxmlformats.org/officeDocument/2006/relationships/hyperlink" Target="https://ecf.mad.uscourts.gov/doc1/09513145500" TargetMode="External"/><Relationship Id="rId17" Type="http://schemas.openxmlformats.org/officeDocument/2006/relationships/hyperlink" Target="https://ecf.mad.uscourts.gov/doc1/09513145505" TargetMode="External"/><Relationship Id="rId2" Type="http://schemas.openxmlformats.org/officeDocument/2006/relationships/hyperlink" Target="https://ecf.mad.uscourts.gov/doc1/09503145090" TargetMode="External"/><Relationship Id="rId16" Type="http://schemas.openxmlformats.org/officeDocument/2006/relationships/hyperlink" Target="https://ecf.mad.uscourts.gov/doc1/095131455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f.mad.uscourts.gov/doc1/09513145494" TargetMode="External"/><Relationship Id="rId11" Type="http://schemas.openxmlformats.org/officeDocument/2006/relationships/hyperlink" Target="https://ecf.mad.uscourts.gov/doc1/09513145499" TargetMode="External"/><Relationship Id="rId5" Type="http://schemas.openxmlformats.org/officeDocument/2006/relationships/hyperlink" Target="https://ecf.mad.uscourts.gov/doc1/09513145493" TargetMode="External"/><Relationship Id="rId15" Type="http://schemas.openxmlformats.org/officeDocument/2006/relationships/hyperlink" Target="https://ecf.mad.uscourts.gov/doc1/09513145503" TargetMode="External"/><Relationship Id="rId10" Type="http://schemas.openxmlformats.org/officeDocument/2006/relationships/hyperlink" Target="https://ecf.mad.uscourts.gov/doc1/09513145498" TargetMode="External"/><Relationship Id="rId19" Type="http://schemas.openxmlformats.org/officeDocument/2006/relationships/hyperlink" Target="https://ecf.mad.uscourts.gov/doc1/09513210956" TargetMode="External"/><Relationship Id="rId4" Type="http://schemas.openxmlformats.org/officeDocument/2006/relationships/hyperlink" Target="https://ecf.mad.uscourts.gov/doc1/09513145492" TargetMode="External"/><Relationship Id="rId9" Type="http://schemas.openxmlformats.org/officeDocument/2006/relationships/hyperlink" Target="https://ecf.mad.uscourts.gov/doc1/09513145497" TargetMode="External"/><Relationship Id="rId14" Type="http://schemas.openxmlformats.org/officeDocument/2006/relationships/hyperlink" Target="https://ecf.mad.uscourts.gov/doc1/09513145502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cf.mad.uscourts.gov/doc1/09513773239" TargetMode="External"/><Relationship Id="rId13" Type="http://schemas.openxmlformats.org/officeDocument/2006/relationships/hyperlink" Target="https://ecf.mad.uscourts.gov/doc1/09513773244" TargetMode="External"/><Relationship Id="rId18" Type="http://schemas.openxmlformats.org/officeDocument/2006/relationships/hyperlink" Target="https://ecf.mad.uscourts.gov/doc1/09513773249" TargetMode="External"/><Relationship Id="rId3" Type="http://schemas.openxmlformats.org/officeDocument/2006/relationships/hyperlink" Target="https://ecf.mad.uscourts.gov/doc1/09513773175" TargetMode="External"/><Relationship Id="rId21" Type="http://schemas.openxmlformats.org/officeDocument/2006/relationships/hyperlink" Target="https://ecf.mad.uscourts.gov/doc1/09513773262" TargetMode="External"/><Relationship Id="rId7" Type="http://schemas.openxmlformats.org/officeDocument/2006/relationships/hyperlink" Target="https://ecf.mad.uscourts.gov/doc1/09513773238" TargetMode="External"/><Relationship Id="rId12" Type="http://schemas.openxmlformats.org/officeDocument/2006/relationships/hyperlink" Target="https://ecf.mad.uscourts.gov/doc1/09513773243" TargetMode="External"/><Relationship Id="rId17" Type="http://schemas.openxmlformats.org/officeDocument/2006/relationships/hyperlink" Target="https://ecf.mad.uscourts.gov/doc1/09513773248" TargetMode="External"/><Relationship Id="rId2" Type="http://schemas.openxmlformats.org/officeDocument/2006/relationships/hyperlink" Target="https://ecf.mad.uscourts.gov/doc1/09514452769" TargetMode="External"/><Relationship Id="rId16" Type="http://schemas.openxmlformats.org/officeDocument/2006/relationships/hyperlink" Target="https://ecf.mad.uscourts.gov/doc1/09513773247" TargetMode="External"/><Relationship Id="rId20" Type="http://schemas.openxmlformats.org/officeDocument/2006/relationships/hyperlink" Target="https://ecf.mad.uscourts.gov/doc1/0951377326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f.mad.uscourts.gov/doc1/09503773237" TargetMode="External"/><Relationship Id="rId11" Type="http://schemas.openxmlformats.org/officeDocument/2006/relationships/hyperlink" Target="https://ecf.mad.uscourts.gov/doc1/09513773242" TargetMode="External"/><Relationship Id="rId5" Type="http://schemas.openxmlformats.org/officeDocument/2006/relationships/hyperlink" Target="https://ecf.mad.uscourts.gov/doc1/09514452772" TargetMode="External"/><Relationship Id="rId15" Type="http://schemas.openxmlformats.org/officeDocument/2006/relationships/hyperlink" Target="https://ecf.mad.uscourts.gov/doc1/09513773246" TargetMode="External"/><Relationship Id="rId10" Type="http://schemas.openxmlformats.org/officeDocument/2006/relationships/hyperlink" Target="https://ecf.mad.uscourts.gov/doc1/09513773241" TargetMode="External"/><Relationship Id="rId19" Type="http://schemas.openxmlformats.org/officeDocument/2006/relationships/hyperlink" Target="https://ecf.mad.uscourts.gov/doc1/09503773260" TargetMode="External"/><Relationship Id="rId4" Type="http://schemas.openxmlformats.org/officeDocument/2006/relationships/hyperlink" Target="https://ecf.mad.uscourts.gov/doc1/09514429528" TargetMode="External"/><Relationship Id="rId9" Type="http://schemas.openxmlformats.org/officeDocument/2006/relationships/hyperlink" Target="https://ecf.mad.uscourts.gov/doc1/09513773240" TargetMode="External"/><Relationship Id="rId14" Type="http://schemas.openxmlformats.org/officeDocument/2006/relationships/hyperlink" Target="https://ecf.mad.uscourts.gov/doc1/09513773245" TargetMode="External"/><Relationship Id="rId22" Type="http://schemas.openxmlformats.org/officeDocument/2006/relationships/hyperlink" Target="https://ecf.mad.uscourts.gov/doc1/0951377327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ecf.mad.uscourts.gov/doc1/0951690041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78F535-5920-E041-A6D4-3D308B331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328915"/>
              </p:ext>
            </p:extLst>
          </p:nvPr>
        </p:nvGraphicFramePr>
        <p:xfrm>
          <a:off x="4229010" y="941607"/>
          <a:ext cx="4430485" cy="2213610"/>
        </p:xfrm>
        <a:graphic>
          <a:graphicData uri="http://schemas.openxmlformats.org/drawingml/2006/table">
            <a:tbl>
              <a:tblPr/>
              <a:tblGrid>
                <a:gridCol w="4430485">
                  <a:extLst>
                    <a:ext uri="{9D8B030D-6E8A-4147-A177-3AD203B41FA5}">
                      <a16:colId xmlns:a16="http://schemas.microsoft.com/office/drawing/2014/main" val="3345849621"/>
                    </a:ext>
                  </a:extLst>
                </a:gridCol>
              </a:tblGrid>
              <a:tr h="116039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u="none" dirty="0">
                          <a:solidFill>
                            <a:srgbClr val="113E1B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Eugenie Reich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u="none" dirty="0">
                          <a:solidFill>
                            <a:srgbClr val="113E1B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June 15, 2023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u="none" dirty="0">
                          <a:solidFill>
                            <a:srgbClr val="113E1B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Shorenstein Center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u="none" dirty="0">
                          <a:solidFill>
                            <a:srgbClr val="113E1B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Journalists’ Resource</a:t>
                      </a:r>
                    </a:p>
                  </a:txBody>
                  <a:tcPr marL="12700" marR="1270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8973168"/>
                  </a:ext>
                </a:extLst>
              </a:tr>
            </a:tbl>
          </a:graphicData>
        </a:graphic>
      </p:graphicFrame>
      <p:pic>
        <p:nvPicPr>
          <p:cNvPr id="8" name="Picture 7" descr="A close-up of a business card&#10;&#10;Description automatically generated with medium confidence">
            <a:extLst>
              <a:ext uri="{FF2B5EF4-FFF2-40B4-BE49-F238E27FC236}">
                <a16:creationId xmlns:a16="http://schemas.microsoft.com/office/drawing/2014/main" id="{3B7953A0-7449-25DC-C9C8-F3A85A299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95" y="3702784"/>
            <a:ext cx="7772400" cy="2172600"/>
          </a:xfrm>
          <a:prstGeom prst="rect">
            <a:avLst/>
          </a:prstGeom>
        </p:spPr>
      </p:pic>
      <p:pic>
        <p:nvPicPr>
          <p:cNvPr id="3" name="Picture 2" descr="A picture containing human face, person, smile, clothing&#10;&#10;Description automatically generated">
            <a:extLst>
              <a:ext uri="{FF2B5EF4-FFF2-40B4-BE49-F238E27FC236}">
                <a16:creationId xmlns:a16="http://schemas.microsoft.com/office/drawing/2014/main" id="{E284F559-14FD-9190-BE87-0E9675F0E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48" y="941607"/>
            <a:ext cx="2720340" cy="22136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8ABE0-E949-FD45-8C80-B26CDE3FF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4D476-58FD-C649-905B-CE1A85B5996E}"/>
              </a:ext>
            </a:extLst>
          </p:cNvPr>
          <p:cNvSpPr txBox="1"/>
          <p:nvPr/>
        </p:nvSpPr>
        <p:spPr>
          <a:xfrm>
            <a:off x="2968079" y="6488668"/>
            <a:ext cx="617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Filed April 4, 2012, DOJ Press Release: September 26, 2022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68CB09-829F-324F-BBF6-F9657776C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533541"/>
              </p:ext>
            </p:extLst>
          </p:nvPr>
        </p:nvGraphicFramePr>
        <p:xfrm>
          <a:off x="539496" y="1962376"/>
          <a:ext cx="8147304" cy="614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1986">
                  <a:extLst>
                    <a:ext uri="{9D8B030D-6E8A-4147-A177-3AD203B41FA5}">
                      <a16:colId xmlns:a16="http://schemas.microsoft.com/office/drawing/2014/main" val="61901419"/>
                    </a:ext>
                  </a:extLst>
                </a:gridCol>
                <a:gridCol w="767443">
                  <a:extLst>
                    <a:ext uri="{9D8B030D-6E8A-4147-A177-3AD203B41FA5}">
                      <a16:colId xmlns:a16="http://schemas.microsoft.com/office/drawing/2014/main" val="2310349458"/>
                    </a:ext>
                  </a:extLst>
                </a:gridCol>
                <a:gridCol w="6187875">
                  <a:extLst>
                    <a:ext uri="{9D8B030D-6E8A-4147-A177-3AD203B41FA5}">
                      <a16:colId xmlns:a16="http://schemas.microsoft.com/office/drawing/2014/main" val="34440365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01/04/2019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432FF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207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Joint MOTION for Protective Order (Stipulated) and to Enter Proposed ESI Order by Biogen Idec Inc..(Mayer, Kirsten) [ continues … ]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17304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937D45DE-068D-1F46-AB6A-DD03F0C4DB68}"/>
              </a:ext>
            </a:extLst>
          </p:cNvPr>
          <p:cNvSpPr txBox="1">
            <a:spLocks/>
          </p:cNvSpPr>
          <p:nvPr/>
        </p:nvSpPr>
        <p:spPr>
          <a:xfrm>
            <a:off x="457200" y="129431"/>
            <a:ext cx="8229600" cy="1361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Discovery Opens: Exchange of Documents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0AABE-62B1-A44D-A286-DC18CC874881}"/>
              </a:ext>
            </a:extLst>
          </p:cNvPr>
          <p:cNvSpPr/>
          <p:nvPr/>
        </p:nvSpPr>
        <p:spPr>
          <a:xfrm>
            <a:off x="270428" y="1853333"/>
            <a:ext cx="6280273" cy="44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F0F8A4-A8C9-FFB8-C256-5940C9F5A4AE}"/>
              </a:ext>
            </a:extLst>
          </p:cNvPr>
          <p:cNvSpPr txBox="1"/>
          <p:nvPr/>
        </p:nvSpPr>
        <p:spPr>
          <a:xfrm>
            <a:off x="1656397" y="2939232"/>
            <a:ext cx="5913501" cy="212365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Pop Quiz: </a:t>
            </a:r>
            <a:r>
              <a:rPr lang="en-US" dirty="0">
                <a:solidFill>
                  <a:srgbClr val="0070C0"/>
                </a:solidFill>
              </a:rPr>
              <a:t>Why would the two sides in a litigation agree that information they exchange should remain confidential?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a) Lawyers always want to keep things confidential</a:t>
            </a:r>
          </a:p>
          <a:p>
            <a:r>
              <a:rPr lang="en-US" dirty="0">
                <a:solidFill>
                  <a:srgbClr val="0070C0"/>
                </a:solidFill>
              </a:rPr>
              <a:t>b) It makes document exchange go faster</a:t>
            </a:r>
          </a:p>
          <a:p>
            <a:r>
              <a:rPr lang="en-US" dirty="0">
                <a:solidFill>
                  <a:srgbClr val="0070C0"/>
                </a:solidFill>
              </a:rPr>
              <a:t>c) It prevents prejudicial publicity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8ABE0-E949-FD45-8C80-B26CDE3FF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1CF832-3E55-3A4F-A4DB-8A320B0FFE12}"/>
              </a:ext>
            </a:extLst>
          </p:cNvPr>
          <p:cNvSpPr txBox="1">
            <a:spLocks/>
          </p:cNvSpPr>
          <p:nvPr/>
        </p:nvSpPr>
        <p:spPr>
          <a:xfrm>
            <a:off x="146958" y="238918"/>
            <a:ext cx="8343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800" dirty="0"/>
            </a:br>
            <a:r>
              <a:rPr lang="en-US" sz="3100" dirty="0"/>
              <a:t>Partial Summary Judgment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E81C22C-30AB-EA4D-AA29-303FD4A92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421422"/>
              </p:ext>
            </p:extLst>
          </p:nvPr>
        </p:nvGraphicFramePr>
        <p:xfrm>
          <a:off x="539496" y="2063410"/>
          <a:ext cx="8147304" cy="2973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3287">
                  <a:extLst>
                    <a:ext uri="{9D8B030D-6E8A-4147-A177-3AD203B41FA5}">
                      <a16:colId xmlns:a16="http://schemas.microsoft.com/office/drawing/2014/main" val="3932455850"/>
                    </a:ext>
                  </a:extLst>
                </a:gridCol>
                <a:gridCol w="543339">
                  <a:extLst>
                    <a:ext uri="{9D8B030D-6E8A-4147-A177-3AD203B41FA5}">
                      <a16:colId xmlns:a16="http://schemas.microsoft.com/office/drawing/2014/main" val="1092239298"/>
                    </a:ext>
                  </a:extLst>
                </a:gridCol>
                <a:gridCol w="6420678">
                  <a:extLst>
                    <a:ext uri="{9D8B030D-6E8A-4147-A177-3AD203B41FA5}">
                      <a16:colId xmlns:a16="http://schemas.microsoft.com/office/drawing/2014/main" val="1166444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12/01/2021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477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MOTION for Partial Summary Judgment by Michael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Bawduniak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. (Attachments: # 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Exhibit PEP event payment data, # 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Exhibit Tier 1 Neurologist event payment data)(Greene, Thomas) (Attachment 1 and 2 replaced on 12/17/2021 with full documents provided by counsel) (Currie, Haley). (Entered: 12/01/2021)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638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575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680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01/28/2022</a:t>
                      </a:r>
                    </a:p>
                  </a:txBody>
                  <a:tcPr marL="47625" marR="47625" marT="47625" marB="476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495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AFFIDAVIT of Eugenie Reich in Support re 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477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 MOTION for Partial Summary Judgment filed by Michael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Bawduniak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. (Attachments: # 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 Exhibit 62 - Excerpts of Michael Jones Transcript - 07.10.2020, # 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 Exhibit 63 - 2010 San Francisco Business Plan Excerpt, # 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 Exhibit 64 - 2009 Kansas City Business Plan with Notes, # 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 Exhibit 65 - 2010 Northern Plains Program Plan, # 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 Exhibit 66 - Metadata for BIIB-00290331, # 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 Exhibit 67 -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Jereb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CID transcript excerpts)(Greene, Thomas) (Entered: 01/28/2022)</a:t>
                      </a:r>
                    </a:p>
                  </a:txBody>
                  <a:tcPr marL="47625" marR="47625" marT="47625" marB="476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14648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09BB58A-8A41-2357-2F98-E340C636770F}"/>
              </a:ext>
            </a:extLst>
          </p:cNvPr>
          <p:cNvSpPr txBox="1"/>
          <p:nvPr/>
        </p:nvSpPr>
        <p:spPr>
          <a:xfrm>
            <a:off x="939219" y="5424509"/>
            <a:ext cx="7265561" cy="8309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Pro Tip: Lawyers support and oppose motions to the Court with affidavits attaching relevant evidence.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8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8ABE0-E949-FD45-8C80-B26CDE3FF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1CF832-3E55-3A4F-A4DB-8A320B0FFE12}"/>
              </a:ext>
            </a:extLst>
          </p:cNvPr>
          <p:cNvSpPr txBox="1">
            <a:spLocks/>
          </p:cNvSpPr>
          <p:nvPr/>
        </p:nvSpPr>
        <p:spPr>
          <a:xfrm>
            <a:off x="146958" y="238918"/>
            <a:ext cx="8343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800" dirty="0"/>
            </a:br>
            <a:r>
              <a:rPr lang="en-US" sz="3100" dirty="0"/>
              <a:t>Motions </a:t>
            </a:r>
            <a:r>
              <a:rPr lang="en-US" sz="3100" i="1" dirty="0"/>
              <a:t>in </a:t>
            </a:r>
            <a:r>
              <a:rPr lang="en-US" sz="3100" i="1" dirty="0" err="1"/>
              <a:t>Limine</a:t>
            </a:r>
            <a:endParaRPr lang="en-US" sz="3100" i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BF5D8E-9BD2-B869-6A9A-A1BF17392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56663"/>
              </p:ext>
            </p:extLst>
          </p:nvPr>
        </p:nvGraphicFramePr>
        <p:xfrm>
          <a:off x="457201" y="1600199"/>
          <a:ext cx="8229599" cy="10102116"/>
        </p:xfrm>
        <a:graphic>
          <a:graphicData uri="http://schemas.openxmlformats.org/drawingml/2006/table">
            <a:tbl>
              <a:tblPr/>
              <a:tblGrid>
                <a:gridCol w="904397">
                  <a:extLst>
                    <a:ext uri="{9D8B030D-6E8A-4147-A177-3AD203B41FA5}">
                      <a16:colId xmlns:a16="http://schemas.microsoft.com/office/drawing/2014/main" val="4106855248"/>
                    </a:ext>
                  </a:extLst>
                </a:gridCol>
                <a:gridCol w="467202">
                  <a:extLst>
                    <a:ext uri="{9D8B030D-6E8A-4147-A177-3AD203B41FA5}">
                      <a16:colId xmlns:a16="http://schemas.microsoft.com/office/drawing/2014/main" val="1664477945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3482165361"/>
                    </a:ext>
                  </a:extLst>
                </a:gridCol>
              </a:tblGrid>
              <a:tr h="154823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03/01/2022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497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MOTION in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Limine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To Exclude The Expert Testimony of Eric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</a:rPr>
                        <a:t>Gaier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by Michael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Bawduniak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.(Greene, Thomas) (Entered: 03/01/2022)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44395"/>
                  </a:ext>
                </a:extLst>
              </a:tr>
              <a:tr h="190437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03/01/2022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498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MOTION in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Limine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o Exclude The Expert Testimony of Nathan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</a:rPr>
                        <a:t>Basseen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by Michael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Bawduniak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.(Greene, Thomas) (Entered: 03/01/2022)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499835"/>
                  </a:ext>
                </a:extLst>
              </a:tr>
              <a:tr h="190437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03/01/2022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499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MOTION in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Limine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o Exclude The Expert Testimony of Maria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</a:rPr>
                        <a:t>Houtchens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by Michael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Bawduniak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.(Greene, Thomas) (Entered: 03/01/2022)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791080"/>
                  </a:ext>
                </a:extLst>
              </a:tr>
              <a:tr h="190437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03/01/2022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500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MOTION in Limine 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o Exclude The Expert Testimony of Katherine Norris</a:t>
                      </a: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 by Michael Bawduniak.(Greene, Thomas) (Entered: 03/01/2022)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900149"/>
                  </a:ext>
                </a:extLst>
              </a:tr>
              <a:tr h="190437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03/01/2022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501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MOTION in Limine 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o Exclude The Expert Testimony of Dennis Kowalski</a:t>
                      </a: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 by Michael Bawduniak.(Greene, Thomas) (Entered: 03/01/2022)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175445"/>
                  </a:ext>
                </a:extLst>
              </a:tr>
              <a:tr h="3609394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03/01/2022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502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AFFIDAVIT of Simon Fischer in Support re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498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MOTION in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Limine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o Exclude The Expert Testimony of Nathan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</a:rPr>
                        <a:t>Basseen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499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MOTION in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Limine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o Exclude The Expert Testimony of Maria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</a:rPr>
                        <a:t>Houtchens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501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MOTION in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Limine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o Exclude The Expert Testimony of Dennis Kowalski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497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MOTION in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Limine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To Exclude The Expert Testimony of Eric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</a:rPr>
                        <a:t>Gaier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500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MOTION in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Limine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o Exclude The Expert Testimony of Katherine Norris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filed by Michael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Bawduniak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. (Attachments: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A1 - Expert Report of Eric M.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Gaier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Ph.D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Exhibit A2 - Deposition Transcript of Eric M.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Gaier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Ph.D.,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A3 - Expert Report of Meredith B. Rosenthal,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Ph.D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A4 - Supplemental Expert Report of Meredith B. Rosenthal, Ph.D.,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A5 - Rebuttal Expert Report of Meredith B. Rosenthal,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Ph.D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A6 - Expert Report of Joseph S. Ross, M.D., M.H.S.,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A7 - Rebuttal Expert Report of Joseph S. Ross, M.D., M.H.S.,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8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A8 - Expert Report of Samuel Pleasure, M.D., Ph.D.,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A9 - Expert Report of Richard M.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Schwartzstein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M.D.,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A10 - Business Ethics Policy on Consultants and Consultant Meetings,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B1 - Expert Report of Nathan S.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Basseen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B2 - Expert Report of Mark C.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Scallon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B3 - Deposition Transcript of Mark C.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Scallon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14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B4 - Deposition Transcript of Nathan S.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Basseen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15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B5 - Email from Jennifer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Muscatello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to Michele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Girdharry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16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B6 - Deposition Transcript of Mark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DeWyngaert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B7 - Email from Michele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Girdharry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to Amy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Zahler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18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B8 - Nathan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Basseen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Backup Materials MGMA Custom Specialty,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C1 - Expert Report of Maria K.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Houtchens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M.D.,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C2 - Deposition Transcript of Maria K.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Houtchens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C3 - Partners Healthcare Interim Policy Statement on Interactions with Industry,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C4 - Harvard Medical Schools Interim Policy Statement on Conflicts of Interest,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3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C5 - Business Ethics Policy on Promotional Speaker Programs for Customers,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C6 - Office of Inspector Generals Special Fraud Alert: Speaker Programs,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3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25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C7 - Spaced Repetition Learning as a Tool for Orthopedic Surgical Education: A Prospective Cohort Study On training Examination,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3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26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C8 - 2009 Speaker Agreement for Maria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Houtchens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3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C9 - Interactive Spaced Education to Assess and Improve Knowledge of Clinical Practice Guidelines,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3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28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D1 - Expert Report of Janis Crum, Esq.,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3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D2 - Expert Report of Katherine C. Norris,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3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D3 - Deposition Transcript of Katherine C. Norris,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3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D4 - Principles of Federal Prosecution of Business Organizations,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3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D5 - OIG Compliance Program Guidance for Pharmaceutical Manufacturers,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4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D6 -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Biogens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2012 Monitoring Tracker,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4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34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D7 - Speakers Bureau Situation Assessment &amp; Strategic Plan,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4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35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D8 - Deposition Transcript of Maura Connell,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4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36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E1 - Expert Report of Margie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Kuo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4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E2 - Deposition Transcript of Dennis Kowalski,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4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38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E3 - Expert Report of Dennis Kowalski,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4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E4 - Email Corey Hicks to Lisa Hickey,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4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E5 - Deposition Transcript of William Ames, #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4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 Exhibit E6 -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Biogens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2011 Q1 Monitoring Report Excerpt)(Greene, Thomas) (Attachment 1, 3, 5, 6, and 36 replaced on 3/15/2022) (Dore, Samantha). (Entered: 03/01/2022)</a:t>
                      </a:r>
                    </a:p>
                  </a:txBody>
                  <a:tcPr marL="6183" marR="6183" marT="6183" marB="61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0429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7C91D2C-61D2-F392-5C6B-98A77756A1CC}"/>
              </a:ext>
            </a:extLst>
          </p:cNvPr>
          <p:cNvSpPr/>
          <p:nvPr/>
        </p:nvSpPr>
        <p:spPr>
          <a:xfrm>
            <a:off x="1719941" y="4820831"/>
            <a:ext cx="6966858" cy="235285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5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64973-0B7C-1B4C-AF57-E9220591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4252"/>
            <a:ext cx="8229600" cy="1143000"/>
          </a:xfrm>
        </p:spPr>
        <p:txBody>
          <a:bodyPr/>
          <a:lstStyle/>
          <a:p>
            <a:r>
              <a:rPr lang="en-US" dirty="0"/>
              <a:t>Settlement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8ABE0-E949-FD45-8C80-B26CDE3FF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42387EB-7A23-E44F-823A-8B0A74CA7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997247"/>
              </p:ext>
            </p:extLst>
          </p:nvPr>
        </p:nvGraphicFramePr>
        <p:xfrm>
          <a:off x="704022" y="2903736"/>
          <a:ext cx="8147304" cy="21714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9329">
                  <a:extLst>
                    <a:ext uri="{9D8B030D-6E8A-4147-A177-3AD203B41FA5}">
                      <a16:colId xmlns:a16="http://schemas.microsoft.com/office/drawing/2014/main" val="765011001"/>
                    </a:ext>
                  </a:extLst>
                </a:gridCol>
                <a:gridCol w="702128">
                  <a:extLst>
                    <a:ext uri="{9D8B030D-6E8A-4147-A177-3AD203B41FA5}">
                      <a16:colId xmlns:a16="http://schemas.microsoft.com/office/drawing/2014/main" val="847463195"/>
                    </a:ext>
                  </a:extLst>
                </a:gridCol>
                <a:gridCol w="6285847">
                  <a:extLst>
                    <a:ext uri="{9D8B030D-6E8A-4147-A177-3AD203B41FA5}">
                      <a16:colId xmlns:a16="http://schemas.microsoft.com/office/drawing/2014/main" val="3981925464"/>
                    </a:ext>
                  </a:extLst>
                </a:gridCol>
              </a:tblGrid>
              <a:tr h="21714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07/19/2022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hlinkClick r:id="rId2"/>
                        </a:rPr>
                        <a:t>619</a:t>
                      </a: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Transcript of Motion Hearing held on July 6, 2022, before Judge Indira </a:t>
                      </a:r>
                      <a:r>
                        <a:rPr lang="en-US" sz="1600" dirty="0" err="1">
                          <a:effectLst/>
                        </a:rPr>
                        <a:t>Talwani</a:t>
                      </a:r>
                      <a:r>
                        <a:rPr lang="en-US" sz="1600" dirty="0">
                          <a:effectLst/>
                        </a:rPr>
                        <a:t>. The Transcript may be purchased through the Court Reporter, viewed at the public terminal, or viewed through PACER after it is released. Court Reporter Name and Contact Information: Kelly </a:t>
                      </a:r>
                      <a:r>
                        <a:rPr lang="en-US" sz="1600" dirty="0" err="1">
                          <a:effectLst/>
                        </a:rPr>
                        <a:t>Mortellite</a:t>
                      </a:r>
                      <a:r>
                        <a:rPr lang="en-US" sz="1600" dirty="0">
                          <a:effectLst/>
                        </a:rPr>
                        <a:t> at </a:t>
                      </a:r>
                      <a:r>
                        <a:rPr lang="en-US" sz="1600" dirty="0" err="1">
                          <a:effectLst/>
                        </a:rPr>
                        <a:t>mortellite@gmail.com</a:t>
                      </a:r>
                      <a:r>
                        <a:rPr lang="en-US" sz="1600" dirty="0">
                          <a:effectLst/>
                        </a:rPr>
                        <a:t>. Redaction Request due 8/9/2022. Redacted Transcript Deadline set for 8/19/2022. Release of Transcript Restriction set for 10/17/2022. (Coppola, Katelyn) (Entered: 07/25/2022)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15619467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8BC697-8AA4-E147-A5E4-D4A5B3042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373620"/>
              </p:ext>
            </p:extLst>
          </p:nvPr>
        </p:nvGraphicFramePr>
        <p:xfrm>
          <a:off x="704022" y="1822708"/>
          <a:ext cx="8147304" cy="858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9329">
                  <a:extLst>
                    <a:ext uri="{9D8B030D-6E8A-4147-A177-3AD203B41FA5}">
                      <a16:colId xmlns:a16="http://schemas.microsoft.com/office/drawing/2014/main" val="13646257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3350850799"/>
                    </a:ext>
                  </a:extLst>
                </a:gridCol>
                <a:gridCol w="6269518">
                  <a:extLst>
                    <a:ext uri="{9D8B030D-6E8A-4147-A177-3AD203B41FA5}">
                      <a16:colId xmlns:a16="http://schemas.microsoft.com/office/drawing/2014/main" val="33586568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07/20/2022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hlinkClick r:id="rId3"/>
                        </a:rPr>
                        <a:t>615</a:t>
                      </a: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NOTICE of Settlement NOTICE OF SETTLEMENT IN PRINCIPLE AND WITHDRAWAL OF REQUEST FOR JURY TRIAL by Biogen Inc. (Katz, Aaron) (Entered: 07/20/2022)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56569181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B85B9FA-AFAB-6A4B-9563-D759658441C9}"/>
              </a:ext>
            </a:extLst>
          </p:cNvPr>
          <p:cNvSpPr/>
          <p:nvPr/>
        </p:nvSpPr>
        <p:spPr>
          <a:xfrm>
            <a:off x="457199" y="1747828"/>
            <a:ext cx="2137719" cy="54659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46673-B53A-0246-BFEB-DAE8979F8235}"/>
              </a:ext>
            </a:extLst>
          </p:cNvPr>
          <p:cNvSpPr txBox="1"/>
          <p:nvPr/>
        </p:nvSpPr>
        <p:spPr>
          <a:xfrm>
            <a:off x="2968079" y="6292885"/>
            <a:ext cx="617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Filed April 4, 2012, DOJ Press Release: September 26,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248A6-AC37-5D71-7AA2-6120E415269F}"/>
              </a:ext>
            </a:extLst>
          </p:cNvPr>
          <p:cNvSpPr/>
          <p:nvPr/>
        </p:nvSpPr>
        <p:spPr>
          <a:xfrm>
            <a:off x="457200" y="2785182"/>
            <a:ext cx="6536724" cy="54659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6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4AEA5D-BA53-C045-88AA-03E78358D390}"/>
              </a:ext>
            </a:extLst>
          </p:cNvPr>
          <p:cNvSpPr txBox="1"/>
          <p:nvPr/>
        </p:nvSpPr>
        <p:spPr>
          <a:xfrm>
            <a:off x="1081059" y="1872341"/>
            <a:ext cx="71999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Outcome:</a:t>
            </a:r>
          </a:p>
          <a:p>
            <a:pPr algn="ctr"/>
            <a:r>
              <a:rPr lang="en-US" sz="2800" b="1" dirty="0"/>
              <a:t>Biogen Settled On Eve Of Trial For $900 million.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12FA6-DBA6-D340-BD19-A3E5D6EA3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7" y="657604"/>
            <a:ext cx="8394126" cy="433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5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D7E14-1510-CF99-2F54-478714DC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if I cannot follow a docket?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FA199-D50E-245D-A6CF-206202744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235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dirty="0"/>
              <a:t>Any Lawyer Can Comment To Provide Perspective On A Case They Are Not Involved In</a:t>
            </a:r>
          </a:p>
          <a:p>
            <a:endParaRPr lang="en-US" sz="11200" dirty="0"/>
          </a:p>
          <a:p>
            <a:pPr marL="0" indent="0">
              <a:buNone/>
            </a:pPr>
            <a:r>
              <a:rPr lang="en-US" sz="11200" dirty="0"/>
              <a:t>Lawyers Who Are Involved Can Comment:</a:t>
            </a:r>
          </a:p>
          <a:p>
            <a:r>
              <a:rPr lang="en-US" sz="9600" dirty="0"/>
              <a:t>To State Client’s Claim or Defense</a:t>
            </a:r>
          </a:p>
          <a:p>
            <a:r>
              <a:rPr lang="en-US" sz="9600" dirty="0"/>
              <a:t>To Describe Information In A Public Record</a:t>
            </a:r>
          </a:p>
          <a:p>
            <a:r>
              <a:rPr lang="en-US" sz="9600" dirty="0"/>
              <a:t>To State That An Investigation is Under Way</a:t>
            </a:r>
          </a:p>
          <a:p>
            <a:r>
              <a:rPr lang="en-US" sz="9600" dirty="0"/>
              <a:t>To Request Help or Assistance</a:t>
            </a:r>
          </a:p>
          <a:p>
            <a:r>
              <a:rPr lang="en-US" sz="9600" dirty="0"/>
              <a:t>To Describe Scheduling or Steps in Process </a:t>
            </a:r>
          </a:p>
          <a:p>
            <a:r>
              <a:rPr lang="en-US" sz="9600" dirty="0"/>
              <a:t>To Warn of Danger</a:t>
            </a:r>
          </a:p>
          <a:p>
            <a:r>
              <a:rPr lang="en-US" sz="9600" dirty="0"/>
              <a:t>To Respond Proportionally To Prejudicial Information Publicized By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08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D7E14-1510-CF99-2F54-478714DC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DOJ Press Release</a:t>
            </a:r>
          </a:p>
        </p:txBody>
      </p:sp>
      <p:pic>
        <p:nvPicPr>
          <p:cNvPr id="5" name="Picture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F441E2FD-CA60-1C59-593C-DEFE32150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37324"/>
            <a:ext cx="7772400" cy="3783351"/>
          </a:xfrm>
          <a:prstGeom prst="rect">
            <a:avLst/>
          </a:prstGeom>
        </p:spPr>
      </p:pic>
      <p:pic>
        <p:nvPicPr>
          <p:cNvPr id="7" name="Picture 6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53C7D45E-B60D-548A-BD9A-1E2FEE99E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937798"/>
            <a:ext cx="7772400" cy="22666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B02F7D-5817-208B-D4D8-D13DEB8040AA}"/>
              </a:ext>
            </a:extLst>
          </p:cNvPr>
          <p:cNvSpPr/>
          <p:nvPr/>
        </p:nvSpPr>
        <p:spPr>
          <a:xfrm>
            <a:off x="5006051" y="5419556"/>
            <a:ext cx="2899458" cy="25464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0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D7E14-1510-CF99-2F54-478714DC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Follow-On Article by Reuters</a:t>
            </a:r>
          </a:p>
        </p:txBody>
      </p:sp>
      <p:pic>
        <p:nvPicPr>
          <p:cNvPr id="5" name="Content Placeholder 4" descr="A person in a suit&#10;&#10;Description automatically generated">
            <a:extLst>
              <a:ext uri="{FF2B5EF4-FFF2-40B4-BE49-F238E27FC236}">
                <a16:creationId xmlns:a16="http://schemas.microsoft.com/office/drawing/2014/main" id="{D8A38A0F-9869-E0A1-985B-83C489F74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226"/>
            <a:ext cx="4029084" cy="2901950"/>
          </a:xfrm>
        </p:spPr>
      </p:pic>
      <p:pic>
        <p:nvPicPr>
          <p:cNvPr id="7" name="Picture 6" descr="A picture containing text, font, ivory, algebra&#10;&#10;Description automatically generated">
            <a:extLst>
              <a:ext uri="{FF2B5EF4-FFF2-40B4-BE49-F238E27FC236}">
                <a16:creationId xmlns:a16="http://schemas.microsoft.com/office/drawing/2014/main" id="{29B002E2-2E35-CEC4-D450-55BAC7B3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38" y="1885055"/>
            <a:ext cx="5904462" cy="1316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ECF65F-320A-1A3A-F83A-5024BA65A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7" y="4769593"/>
            <a:ext cx="7023100" cy="151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C9DDE3-66FC-FFBC-470B-C2B872116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4329465"/>
            <a:ext cx="55372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6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D7E14-1510-CF99-2F54-478714DC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Funding continued…</a:t>
            </a:r>
          </a:p>
        </p:txBody>
      </p:sp>
      <p:pic>
        <p:nvPicPr>
          <p:cNvPr id="8" name="Picture 7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A85E5394-DF53-D587-D677-D214D65A3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35" y="1417638"/>
            <a:ext cx="5211085" cy="42973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B386C1-CC4C-EE83-174F-CFE48EC5E637}"/>
              </a:ext>
            </a:extLst>
          </p:cNvPr>
          <p:cNvSpPr txBox="1"/>
          <p:nvPr/>
        </p:nvSpPr>
        <p:spPr>
          <a:xfrm>
            <a:off x="457200" y="5714999"/>
            <a:ext cx="3525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www.usaspending.gov</a:t>
            </a:r>
            <a:br>
              <a:rPr lang="en-US" dirty="0"/>
            </a:br>
            <a:r>
              <a:rPr lang="en-US" dirty="0">
                <a:hlinkClick r:id="rId4"/>
              </a:rPr>
              <a:t>https://reporter.nih.gov</a:t>
            </a:r>
            <a:endParaRPr lang="en-US" dirty="0"/>
          </a:p>
          <a:p>
            <a:r>
              <a:rPr lang="en-US" dirty="0">
                <a:hlinkClick r:id="rId5"/>
              </a:rPr>
              <a:t>www.retractionwatchdatabase.com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014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7B3A09-5C52-DEA1-E66A-CCF2186D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48999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C4A0A"/>
                </a:solidFill>
              </a:rPr>
              <a:t>Questions?</a:t>
            </a:r>
          </a:p>
        </p:txBody>
      </p:sp>
      <p:pic>
        <p:nvPicPr>
          <p:cNvPr id="5" name="Picture 4" descr="A close-up of a business card&#10;&#10;Description automatically generated with medium confidence">
            <a:extLst>
              <a:ext uri="{FF2B5EF4-FFF2-40B4-BE49-F238E27FC236}">
                <a16:creationId xmlns:a16="http://schemas.microsoft.com/office/drawing/2014/main" id="{304E3AB1-F49C-E192-B185-5F524B0C1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5263"/>
            <a:ext cx="7772400" cy="21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02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A49F3-4442-454D-8D56-BA58D24EB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28" y="1099356"/>
            <a:ext cx="3374572" cy="5020769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Science</a:t>
            </a:r>
          </a:p>
          <a:p>
            <a:pPr marL="0" indent="0" algn="ctr">
              <a:buNone/>
            </a:pPr>
            <a:r>
              <a:rPr lang="en-US" sz="3600" dirty="0"/>
              <a:t>Reporter</a:t>
            </a:r>
          </a:p>
          <a:p>
            <a:pPr marL="0" indent="0" algn="ctr">
              <a:buNone/>
            </a:pPr>
            <a:r>
              <a:rPr lang="en-US" sz="3600" dirty="0"/>
              <a:t>1999 – 2015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Whistleblower</a:t>
            </a:r>
          </a:p>
          <a:p>
            <a:pPr marL="0" indent="0" algn="ctr">
              <a:buNone/>
            </a:pPr>
            <a:r>
              <a:rPr lang="en-US" sz="3600" dirty="0"/>
              <a:t>Lawyer</a:t>
            </a:r>
          </a:p>
          <a:p>
            <a:pPr marL="0" indent="0" algn="ctr">
              <a:buNone/>
            </a:pPr>
            <a:r>
              <a:rPr lang="en-US" sz="3600" dirty="0"/>
              <a:t>2018 – today 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03D2EB-2C74-BF42-A986-2D647C8AE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16" y="1058133"/>
            <a:ext cx="1895665" cy="2704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D8782C-FCBE-C24F-ADB8-D33FB474EE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37718" r="21643" b="36816"/>
          <a:stretch/>
        </p:blipFill>
        <p:spPr>
          <a:xfrm>
            <a:off x="4691270" y="5716646"/>
            <a:ext cx="2542287" cy="55625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9E3A4C-B99E-1B48-A624-1FF7AAA95F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88" b="72501"/>
          <a:stretch/>
        </p:blipFill>
        <p:spPr>
          <a:xfrm>
            <a:off x="4749459" y="3825477"/>
            <a:ext cx="2484098" cy="189116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35533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947FD-7832-6656-0D7E-B631A566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What is a court docket?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3D55D-B2DE-EBB7-0636-EAB43943B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399"/>
            <a:ext cx="8229600" cy="4525963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0" indent="0">
              <a:buNone/>
            </a:pPr>
            <a:br>
              <a:rPr lang="en-US" sz="28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8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http://www.pacer.gov</a:t>
            </a:r>
            <a:endParaRPr lang="en-US" sz="2800" dirty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https://www.masscourts.org/eservices/home.page.2</a:t>
            </a:r>
            <a:r>
              <a:rPr lang="en-US" sz="2800" dirty="0">
                <a:solidFill>
                  <a:srgbClr val="0432FF"/>
                </a:solidFill>
              </a:rPr>
              <a:t> 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0432FF"/>
                </a:solidFill>
                <a:hlinkClick r:id="rId4"/>
              </a:rPr>
              <a:t>https://forms.mad.uscourts.gov/courtlist.html</a:t>
            </a:r>
            <a:br>
              <a:rPr lang="en-US" sz="2800" dirty="0">
                <a:solidFill>
                  <a:srgbClr val="0432FF"/>
                </a:solidFill>
              </a:rPr>
            </a:br>
            <a:r>
              <a:rPr lang="en-US" sz="2800" dirty="0">
                <a:solidFill>
                  <a:srgbClr val="0432FF"/>
                </a:solidFill>
                <a:hlinkClick r:id="rId5"/>
              </a:rPr>
              <a:t>https://masscourts.org/reports/DailyList_Site1176.pdf</a:t>
            </a:r>
            <a:r>
              <a:rPr lang="en-US" sz="2800" dirty="0">
                <a:solidFill>
                  <a:srgbClr val="0432FF"/>
                </a:solidFill>
              </a:rPr>
              <a:t> </a:t>
            </a:r>
          </a:p>
          <a:p>
            <a:pPr marL="0" indent="0">
              <a:buNone/>
            </a:pPr>
            <a:endParaRPr lang="en-US" sz="2800" dirty="0">
              <a:solidFill>
                <a:srgbClr val="0432FF"/>
              </a:solidFill>
            </a:endParaRPr>
          </a:p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99D6BD-735B-BA23-3F2F-B666B5C9754B}"/>
              </a:ext>
            </a:extLst>
          </p:cNvPr>
          <p:cNvSpPr txBox="1">
            <a:spLocks/>
          </p:cNvSpPr>
          <p:nvPr/>
        </p:nvSpPr>
        <p:spPr>
          <a:xfrm>
            <a:off x="457200" y="18695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Where can I find court dockets?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098E1-6C7D-8F0C-83CA-C14CB0DA7B3F}"/>
              </a:ext>
            </a:extLst>
          </p:cNvPr>
          <p:cNvSpPr txBox="1"/>
          <p:nvPr/>
        </p:nvSpPr>
        <p:spPr>
          <a:xfrm>
            <a:off x="573662" y="1400281"/>
            <a:ext cx="7008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A formal record of everything filed in a lawsuit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2ED2BB-5D76-46C4-E738-6FF9AD8884E6}"/>
              </a:ext>
            </a:extLst>
          </p:cNvPr>
          <p:cNvSpPr txBox="1">
            <a:spLocks/>
          </p:cNvSpPr>
          <p:nvPr/>
        </p:nvSpPr>
        <p:spPr>
          <a:xfrm>
            <a:off x="457200" y="4134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Where can I find court calendars?</a:t>
            </a:r>
          </a:p>
        </p:txBody>
      </p:sp>
    </p:spTree>
    <p:extLst>
      <p:ext uri="{BB962C8B-B14F-4D97-AF65-F5344CB8AC3E}">
        <p14:creationId xmlns:p14="http://schemas.microsoft.com/office/powerpoint/2010/main" val="830437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AF50B-B06F-2F56-ABB2-E68953686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Docket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682BE22-A678-83EB-48EA-C761B4118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408106"/>
              </p:ext>
            </p:extLst>
          </p:nvPr>
        </p:nvGraphicFramePr>
        <p:xfrm>
          <a:off x="251027" y="4412471"/>
          <a:ext cx="8748152" cy="1341322"/>
        </p:xfrm>
        <a:graphic>
          <a:graphicData uri="http://schemas.openxmlformats.org/drawingml/2006/table">
            <a:tbl>
              <a:tblPr/>
              <a:tblGrid>
                <a:gridCol w="955171">
                  <a:extLst>
                    <a:ext uri="{9D8B030D-6E8A-4147-A177-3AD203B41FA5}">
                      <a16:colId xmlns:a16="http://schemas.microsoft.com/office/drawing/2014/main" val="616950901"/>
                    </a:ext>
                  </a:extLst>
                </a:gridCol>
                <a:gridCol w="303229">
                  <a:extLst>
                    <a:ext uri="{9D8B030D-6E8A-4147-A177-3AD203B41FA5}">
                      <a16:colId xmlns:a16="http://schemas.microsoft.com/office/drawing/2014/main" val="2740782907"/>
                    </a:ext>
                  </a:extLst>
                </a:gridCol>
                <a:gridCol w="7489752">
                  <a:extLst>
                    <a:ext uri="{9D8B030D-6E8A-4147-A177-3AD203B41FA5}">
                      <a16:colId xmlns:a16="http://schemas.microsoft.com/office/drawing/2014/main" val="289525283"/>
                    </a:ext>
                  </a:extLst>
                </a:gridCol>
              </a:tblGrid>
              <a:tr h="1217069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05/27/2009</a:t>
                      </a:r>
                    </a:p>
                  </a:txBody>
                  <a:tcPr marL="30581" marR="30581" marT="30581" marB="305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  <a:hlinkClick r:id="rId2"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30581" marR="30581" marT="30581" marB="305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COMPLAINT against U.S. Department of Energy, Oak Ridge National Laboratory, UT-Battelle, filed by Eugenie Samuel Reich. (Attachments: # </a:t>
                      </a:r>
                      <a:r>
                        <a:rPr lang="en-US" sz="1400" dirty="0">
                          <a:hlinkClick r:id="rId3"/>
                        </a:rPr>
                        <a:t>1</a:t>
                      </a:r>
                      <a:r>
                        <a:rPr lang="en-US" sz="1400" dirty="0"/>
                        <a:t> Civil Cover Sheet and Category Form)(Paine, Matthew) (Additional attachment(s) added on 5/27/2009: # </a:t>
                      </a:r>
                      <a:r>
                        <a:rPr lang="en-US" sz="1400" dirty="0">
                          <a:hlinkClick r:id="rId4"/>
                        </a:rPr>
                        <a:t>2</a:t>
                      </a:r>
                      <a:r>
                        <a:rPr lang="en-US" sz="1400" dirty="0"/>
                        <a:t> Exhibit - 1, # </a:t>
                      </a:r>
                      <a:r>
                        <a:rPr lang="en-US" sz="1400" dirty="0">
                          <a:hlinkClick r:id="rId5"/>
                        </a:rPr>
                        <a:t>3</a:t>
                      </a:r>
                      <a:r>
                        <a:rPr lang="en-US" sz="1400" dirty="0"/>
                        <a:t> Exhibit - 2, # </a:t>
                      </a:r>
                      <a:r>
                        <a:rPr lang="en-US" sz="1400" dirty="0">
                          <a:hlinkClick r:id="rId6"/>
                        </a:rPr>
                        <a:t>4</a:t>
                      </a:r>
                      <a:r>
                        <a:rPr lang="en-US" sz="1400" dirty="0"/>
                        <a:t> Exhibit - 3, # </a:t>
                      </a:r>
                      <a:r>
                        <a:rPr lang="en-US" sz="1400" dirty="0">
                          <a:hlinkClick r:id="rId7"/>
                        </a:rPr>
                        <a:t>5</a:t>
                      </a:r>
                      <a:r>
                        <a:rPr lang="en-US" sz="1400" dirty="0"/>
                        <a:t> Exhibit - 4, # </a:t>
                      </a:r>
                      <a:r>
                        <a:rPr lang="en-US" sz="1400" dirty="0">
                          <a:hlinkClick r:id="rId8"/>
                        </a:rPr>
                        <a:t>6</a:t>
                      </a:r>
                      <a:r>
                        <a:rPr lang="en-US" sz="1400" dirty="0"/>
                        <a:t> Exhibit - 5, # </a:t>
                      </a:r>
                      <a:r>
                        <a:rPr lang="en-US" sz="1400" dirty="0">
                          <a:hlinkClick r:id="rId9"/>
                        </a:rPr>
                        <a:t>7</a:t>
                      </a:r>
                      <a:r>
                        <a:rPr lang="en-US" sz="1400" dirty="0"/>
                        <a:t> Exhibit - 6, # </a:t>
                      </a:r>
                      <a:r>
                        <a:rPr lang="en-US" sz="1400" dirty="0">
                          <a:hlinkClick r:id="rId10"/>
                        </a:rPr>
                        <a:t>8</a:t>
                      </a:r>
                      <a:r>
                        <a:rPr lang="en-US" sz="1400" dirty="0"/>
                        <a:t> Exhibit 7 - Part 1, # </a:t>
                      </a:r>
                      <a:r>
                        <a:rPr lang="en-US" sz="1400" dirty="0">
                          <a:hlinkClick r:id="rId11"/>
                        </a:rPr>
                        <a:t>9</a:t>
                      </a:r>
                      <a:r>
                        <a:rPr lang="en-US" sz="1400" dirty="0"/>
                        <a:t> Exhibit 7 - Part 2, # </a:t>
                      </a:r>
                      <a:r>
                        <a:rPr lang="en-US" sz="1400" dirty="0">
                          <a:hlinkClick r:id="rId12"/>
                        </a:rPr>
                        <a:t>10</a:t>
                      </a:r>
                      <a:r>
                        <a:rPr lang="en-US" sz="1400" dirty="0"/>
                        <a:t> Exhibit 7 - Part 3, # </a:t>
                      </a:r>
                      <a:r>
                        <a:rPr lang="en-US" sz="1400" dirty="0">
                          <a:hlinkClick r:id="rId13"/>
                        </a:rPr>
                        <a:t>11</a:t>
                      </a:r>
                      <a:r>
                        <a:rPr lang="en-US" sz="1400" dirty="0"/>
                        <a:t> Exhibit 7 - Part 4, # </a:t>
                      </a:r>
                      <a:r>
                        <a:rPr lang="en-US" sz="1400" dirty="0">
                          <a:hlinkClick r:id="rId14"/>
                        </a:rPr>
                        <a:t>12</a:t>
                      </a:r>
                      <a:r>
                        <a:rPr lang="en-US" sz="1400" dirty="0"/>
                        <a:t> Exhibit - 8, # </a:t>
                      </a:r>
                      <a:r>
                        <a:rPr lang="en-US" sz="1400" dirty="0">
                          <a:hlinkClick r:id="rId15"/>
                        </a:rPr>
                        <a:t>13</a:t>
                      </a:r>
                      <a:r>
                        <a:rPr lang="en-US" sz="1400" dirty="0"/>
                        <a:t> Exhibit - 9, # </a:t>
                      </a:r>
                      <a:r>
                        <a:rPr lang="en-US" sz="1400" dirty="0">
                          <a:hlinkClick r:id="rId16"/>
                        </a:rPr>
                        <a:t>14</a:t>
                      </a:r>
                      <a:r>
                        <a:rPr lang="en-US" sz="1400" dirty="0"/>
                        <a:t> Exhibit - 10, # </a:t>
                      </a:r>
                      <a:r>
                        <a:rPr lang="en-US" sz="1400" dirty="0">
                          <a:hlinkClick r:id="rId17"/>
                        </a:rPr>
                        <a:t>15</a:t>
                      </a:r>
                      <a:r>
                        <a:rPr lang="en-US" sz="1400" dirty="0"/>
                        <a:t> Exhibit - 11) (Paine, Matthew). (Entered: </a:t>
                      </a:r>
                    </a:p>
                  </a:txBody>
                  <a:tcPr marL="30581" marR="30581" marT="30581" marB="305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63328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87B1FA3-60B1-1131-BD02-158B51CFB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774009"/>
              </p:ext>
            </p:extLst>
          </p:nvPr>
        </p:nvGraphicFramePr>
        <p:xfrm>
          <a:off x="251026" y="5773342"/>
          <a:ext cx="8748152" cy="521970"/>
        </p:xfrm>
        <a:graphic>
          <a:graphicData uri="http://schemas.openxmlformats.org/drawingml/2006/table">
            <a:tbl>
              <a:tblPr/>
              <a:tblGrid>
                <a:gridCol w="997006">
                  <a:extLst>
                    <a:ext uri="{9D8B030D-6E8A-4147-A177-3AD203B41FA5}">
                      <a16:colId xmlns:a16="http://schemas.microsoft.com/office/drawing/2014/main" val="483243842"/>
                    </a:ext>
                  </a:extLst>
                </a:gridCol>
                <a:gridCol w="282093">
                  <a:extLst>
                    <a:ext uri="{9D8B030D-6E8A-4147-A177-3AD203B41FA5}">
                      <a16:colId xmlns:a16="http://schemas.microsoft.com/office/drawing/2014/main" val="1773266624"/>
                    </a:ext>
                  </a:extLst>
                </a:gridCol>
                <a:gridCol w="7469053">
                  <a:extLst>
                    <a:ext uri="{9D8B030D-6E8A-4147-A177-3AD203B41FA5}">
                      <a16:colId xmlns:a16="http://schemas.microsoft.com/office/drawing/2014/main" val="18853259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07/02/2009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hlinkClick r:id="rId18"/>
                        </a:rPr>
                        <a:t>13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MOTION to Dismiss by UT-Battelle. (Attachments: # </a:t>
                      </a:r>
                      <a:r>
                        <a:rPr lang="en-US" sz="1400" dirty="0">
                          <a:hlinkClick r:id="rId19"/>
                        </a:rPr>
                        <a:t>1</a:t>
                      </a:r>
                      <a:r>
                        <a:rPr lang="en-US" sz="1400" dirty="0"/>
                        <a:t> Text of Proposed Order)(</a:t>
                      </a:r>
                      <a:r>
                        <a:rPr lang="en-US" sz="1400" dirty="0" err="1"/>
                        <a:t>Martinescu</a:t>
                      </a:r>
                      <a:r>
                        <a:rPr lang="en-US" sz="1400" dirty="0"/>
                        <a:t>, Julia) (Entered: 07/02/2009)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21682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B4E7B8B-3798-A1AD-F5C9-8E2AB4960AA1}"/>
              </a:ext>
            </a:extLst>
          </p:cNvPr>
          <p:cNvSpPr/>
          <p:nvPr/>
        </p:nvSpPr>
        <p:spPr>
          <a:xfrm>
            <a:off x="251026" y="5816291"/>
            <a:ext cx="4185050" cy="31244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B36B727-E96C-0703-BEF1-9E8E8DB8A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394" y="1226808"/>
            <a:ext cx="50157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1359B"/>
                </a:solidFill>
                <a:effectLst/>
              </a:rPr>
              <a:t>United States District Court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1359B"/>
                </a:solidFill>
                <a:effectLst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1359B"/>
                </a:solidFill>
                <a:effectLst/>
              </a:rPr>
              <a:t>District of Massachusetts (Boston)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1359B"/>
                </a:solidFill>
                <a:effectLst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1359B"/>
                </a:solidFill>
                <a:effectLst/>
              </a:rPr>
              <a:t>CIVIL DOCKET FOR CASE #: 1:09-cv-10883-NMG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6CB67FB-188B-7D50-9597-1549B8659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422172"/>
              </p:ext>
            </p:extLst>
          </p:nvPr>
        </p:nvGraphicFramePr>
        <p:xfrm>
          <a:off x="5318311" y="2216068"/>
          <a:ext cx="4289612" cy="2011680"/>
        </p:xfrm>
        <a:graphic>
          <a:graphicData uri="http://schemas.openxmlformats.org/drawingml/2006/table">
            <a:tbl>
              <a:tblPr/>
              <a:tblGrid>
                <a:gridCol w="4289612">
                  <a:extLst>
                    <a:ext uri="{9D8B030D-6E8A-4147-A177-3AD203B41FA5}">
                      <a16:colId xmlns:a16="http://schemas.microsoft.com/office/drawing/2014/main" val="312031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Date Filed: 05/27/2009</a:t>
                      </a:r>
                      <a:br>
                        <a:rPr lang="en-US" dirty="0"/>
                      </a:br>
                      <a:r>
                        <a:rPr lang="en-US" dirty="0"/>
                        <a:t>Date Terminated: 08/22/2011</a:t>
                      </a:r>
                      <a:br>
                        <a:rPr lang="en-US" dirty="0"/>
                      </a:br>
                      <a:r>
                        <a:rPr lang="en-US" dirty="0"/>
                        <a:t>Jury Demand: None</a:t>
                      </a:r>
                      <a:br>
                        <a:rPr lang="en-US" dirty="0"/>
                      </a:b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Date Filed: 05/27/2009</a:t>
                      </a:r>
                      <a:br>
                        <a:rPr lang="en-US" dirty="0"/>
                      </a:b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Date Terminated: 08/22/2011</a:t>
                      </a:r>
                      <a:br>
                        <a:rPr lang="en-US" dirty="0"/>
                      </a:b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Jury Demand: None</a:t>
                      </a:r>
                      <a:br>
                        <a:rPr lang="en-US" dirty="0"/>
                      </a:b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001698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EEA002D8-8395-F7F4-84F4-A029AAA85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36" y="2216068"/>
            <a:ext cx="46795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Reich v. U.S. Department of Energy et al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Assigned to: Judge Nathaniel M. Gorton</a:t>
            </a:r>
          </a:p>
          <a:p>
            <a:r>
              <a:rPr lang="en-US" dirty="0">
                <a:latin typeface="+mn-lt"/>
              </a:rPr>
              <a:t>Nature of Suit: 895 Freedom of Information Act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Jurisdiction: U.S. Government Defendant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0B471E-D9F8-8F6A-4564-4C1A368C58EE}"/>
              </a:ext>
            </a:extLst>
          </p:cNvPr>
          <p:cNvSpPr/>
          <p:nvPr/>
        </p:nvSpPr>
        <p:spPr>
          <a:xfrm>
            <a:off x="457200" y="288567"/>
            <a:ext cx="8619564" cy="39812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65DC21-2503-3AEA-1690-AD7BFAE29CAD}"/>
              </a:ext>
            </a:extLst>
          </p:cNvPr>
          <p:cNvSpPr txBox="1"/>
          <p:nvPr/>
        </p:nvSpPr>
        <p:spPr>
          <a:xfrm>
            <a:off x="1326783" y="1637345"/>
            <a:ext cx="6761823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Pro Tip: “Motion to Dismiss” determines legal viability, not factual reliability.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B2FECC-D986-2451-2655-353127542563}"/>
              </a:ext>
            </a:extLst>
          </p:cNvPr>
          <p:cNvSpPr/>
          <p:nvPr/>
        </p:nvSpPr>
        <p:spPr>
          <a:xfrm>
            <a:off x="251026" y="4412471"/>
            <a:ext cx="8003288" cy="31244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38018E-AA82-A1C3-A16C-C568BE612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12766"/>
              </p:ext>
            </p:extLst>
          </p:nvPr>
        </p:nvGraphicFramePr>
        <p:xfrm>
          <a:off x="93357" y="5424815"/>
          <a:ext cx="8311866" cy="1470660"/>
        </p:xfrm>
        <a:graphic>
          <a:graphicData uri="http://schemas.openxmlformats.org/drawingml/2006/table">
            <a:tbl>
              <a:tblPr/>
              <a:tblGrid>
                <a:gridCol w="970945">
                  <a:extLst>
                    <a:ext uri="{9D8B030D-6E8A-4147-A177-3AD203B41FA5}">
                      <a16:colId xmlns:a16="http://schemas.microsoft.com/office/drawing/2014/main" val="3952291878"/>
                    </a:ext>
                  </a:extLst>
                </a:gridCol>
                <a:gridCol w="434714">
                  <a:extLst>
                    <a:ext uri="{9D8B030D-6E8A-4147-A177-3AD203B41FA5}">
                      <a16:colId xmlns:a16="http://schemas.microsoft.com/office/drawing/2014/main" val="3474771136"/>
                    </a:ext>
                  </a:extLst>
                </a:gridCol>
                <a:gridCol w="6906207">
                  <a:extLst>
                    <a:ext uri="{9D8B030D-6E8A-4147-A177-3AD203B41FA5}">
                      <a16:colId xmlns:a16="http://schemas.microsoft.com/office/drawing/2014/main" val="40552019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08/19/2011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  <a:hlinkClick r:id="rId2"/>
                        </a:rPr>
                        <a:t>81</a:t>
                      </a:r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Judge Nathaniel M. Gorton: ORDER entered. MEMORANDUM AND ORDER "In accordance with the foregoing, defendants' motion for summary judgment (Docket No. </a:t>
                      </a:r>
                      <a:r>
                        <a:rPr lang="en-US" sz="1400" dirty="0">
                          <a:hlinkClick r:id="rId3"/>
                        </a:rPr>
                        <a:t>35</a:t>
                      </a:r>
                      <a:r>
                        <a:rPr lang="en-US" sz="1400" dirty="0"/>
                        <a:t> ) is ALLOWED and defendants' motion to strike (Docket No. </a:t>
                      </a:r>
                      <a:r>
                        <a:rPr lang="en-US" sz="1400" dirty="0">
                          <a:hlinkClick r:id="rId4"/>
                        </a:rPr>
                        <a:t>78</a:t>
                      </a:r>
                      <a:r>
                        <a:rPr lang="en-US" sz="1400" dirty="0"/>
                        <a:t> ) is DENIED." (Duong, Diep) (Entered: 08/22/2011)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231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08/19/2011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  <a:hlinkClick r:id="rId5"/>
                        </a:rPr>
                        <a:t>82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Judge Nathaniel M. Gorton: ORDER entered. JUDGMENT for the Defendants (Duong, Diep) (Entered: 08/22/2011)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18093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13AF50B-B06F-2F56-ABB2-E68953686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Simple Docket (cont.)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5A1B6F2-9A6A-55B1-190A-83F195549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136535"/>
              </p:ext>
            </p:extLst>
          </p:nvPr>
        </p:nvGraphicFramePr>
        <p:xfrm>
          <a:off x="93357" y="2009240"/>
          <a:ext cx="8311868" cy="3463761"/>
        </p:xfrm>
        <a:graphic>
          <a:graphicData uri="http://schemas.openxmlformats.org/drawingml/2006/table">
            <a:tbl>
              <a:tblPr/>
              <a:tblGrid>
                <a:gridCol w="970945">
                  <a:extLst>
                    <a:ext uri="{9D8B030D-6E8A-4147-A177-3AD203B41FA5}">
                      <a16:colId xmlns:a16="http://schemas.microsoft.com/office/drawing/2014/main" val="2927899596"/>
                    </a:ext>
                  </a:extLst>
                </a:gridCol>
                <a:gridCol w="464695">
                  <a:extLst>
                    <a:ext uri="{9D8B030D-6E8A-4147-A177-3AD203B41FA5}">
                      <a16:colId xmlns:a16="http://schemas.microsoft.com/office/drawing/2014/main" val="4174957161"/>
                    </a:ext>
                  </a:extLst>
                </a:gridCol>
                <a:gridCol w="6876228">
                  <a:extLst>
                    <a:ext uri="{9D8B030D-6E8A-4147-A177-3AD203B41FA5}">
                      <a16:colId xmlns:a16="http://schemas.microsoft.com/office/drawing/2014/main" val="3062870979"/>
                    </a:ext>
                  </a:extLst>
                </a:gridCol>
              </a:tblGrid>
              <a:tr h="2168093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06/28/2010</a:t>
                      </a:r>
                    </a:p>
                  </a:txBody>
                  <a:tcPr marL="21213" marR="21213" marT="21213" marB="212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  <a:hlinkClick r:id="rId6"/>
                        </a:rPr>
                        <a:t>36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21213" marR="21213" marT="21213" marB="212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Statement of Material Facts L.R. 56.1 re </a:t>
                      </a:r>
                      <a:r>
                        <a:rPr lang="en-US" sz="1400" dirty="0">
                          <a:hlinkClick r:id="rId3"/>
                        </a:rPr>
                        <a:t>35</a:t>
                      </a:r>
                      <a:r>
                        <a:rPr lang="en-US" sz="1400" dirty="0"/>
                        <a:t> MOTION for Summary Judgment filed by Oak Ridge National Laboratory, U.S. Department of Energy. (Attachments: # </a:t>
                      </a:r>
                      <a:r>
                        <a:rPr lang="en-US" sz="1400" dirty="0">
                          <a:hlinkClick r:id="rId7"/>
                        </a:rPr>
                        <a:t>1</a:t>
                      </a:r>
                      <a:r>
                        <a:rPr lang="en-US" sz="1400" dirty="0"/>
                        <a:t> Affidavit Exhibit 1 - Moore Declaration, # </a:t>
                      </a:r>
                      <a:r>
                        <a:rPr lang="en-US" sz="1400" dirty="0">
                          <a:hlinkClick r:id="rId8"/>
                        </a:rPr>
                        <a:t>2</a:t>
                      </a:r>
                      <a:r>
                        <a:rPr lang="en-US" sz="1400" dirty="0"/>
                        <a:t> Affidavit Exhibit 2 - Roberto Declaration, # </a:t>
                      </a:r>
                      <a:r>
                        <a:rPr lang="en-US" sz="1400" dirty="0">
                          <a:hlinkClick r:id="rId9"/>
                        </a:rPr>
                        <a:t>3</a:t>
                      </a:r>
                      <a:r>
                        <a:rPr lang="en-US" sz="1400" dirty="0"/>
                        <a:t> Exhibit Exhibit 2A - Roberto Declaration Exhibit 1, # </a:t>
                      </a:r>
                      <a:r>
                        <a:rPr lang="en-US" sz="1400" dirty="0">
                          <a:hlinkClick r:id="rId10"/>
                        </a:rPr>
                        <a:t>4</a:t>
                      </a:r>
                      <a:r>
                        <a:rPr lang="en-US" sz="1400" dirty="0"/>
                        <a:t> Affidavit Exhibit 3 - </a:t>
                      </a:r>
                      <a:r>
                        <a:rPr lang="en-US" sz="1400" dirty="0" err="1"/>
                        <a:t>Dehmer</a:t>
                      </a:r>
                      <a:r>
                        <a:rPr lang="en-US" sz="1400" dirty="0"/>
                        <a:t> Declaration, # </a:t>
                      </a:r>
                      <a:r>
                        <a:rPr lang="en-US" sz="1400" dirty="0">
                          <a:hlinkClick r:id="rId11"/>
                        </a:rPr>
                        <a:t>5</a:t>
                      </a:r>
                      <a:r>
                        <a:rPr lang="en-US" sz="1400" dirty="0"/>
                        <a:t> Affidavit Exhibit 4 - Rothrock Declaration, # </a:t>
                      </a:r>
                      <a:r>
                        <a:rPr lang="en-US" sz="1400" dirty="0">
                          <a:hlinkClick r:id="rId12"/>
                        </a:rPr>
                        <a:t>6</a:t>
                      </a:r>
                      <a:r>
                        <a:rPr lang="en-US" sz="1400" dirty="0"/>
                        <a:t> Exhibit Exhibit 4A - Rothrock Declaration Exhibit 1, # </a:t>
                      </a:r>
                      <a:r>
                        <a:rPr lang="en-US" sz="1400" dirty="0">
                          <a:hlinkClick r:id="rId13"/>
                        </a:rPr>
                        <a:t>7</a:t>
                      </a:r>
                      <a:r>
                        <a:rPr lang="en-US" sz="1400" dirty="0"/>
                        <a:t> Exhibit Exhibit 4B - Rothrock Declaration Exhibit 2, # </a:t>
                      </a:r>
                      <a:r>
                        <a:rPr lang="en-US" sz="1400" dirty="0">
                          <a:hlinkClick r:id="rId14"/>
                        </a:rPr>
                        <a:t>8</a:t>
                      </a:r>
                      <a:r>
                        <a:rPr lang="en-US" sz="1400" dirty="0"/>
                        <a:t> Exhibit Exhibit 4C - Rothrock Declaration Exhibit 3, # </a:t>
                      </a:r>
                      <a:r>
                        <a:rPr lang="en-US" sz="1400" dirty="0">
                          <a:hlinkClick r:id="rId15"/>
                        </a:rPr>
                        <a:t>9</a:t>
                      </a:r>
                      <a:r>
                        <a:rPr lang="en-US" sz="1400" dirty="0"/>
                        <a:t> Exhibit Exhibit 4D - Rothrock Declaration Exhibit 4, # </a:t>
                      </a:r>
                      <a:r>
                        <a:rPr lang="en-US" sz="1400" dirty="0">
                          <a:hlinkClick r:id="rId16"/>
                        </a:rPr>
                        <a:t>10</a:t>
                      </a:r>
                      <a:r>
                        <a:rPr lang="en-US" sz="1400" dirty="0"/>
                        <a:t> Exhibit Exhibit 4E - Rothrock Declaration Exhibit 5, # </a:t>
                      </a:r>
                      <a:r>
                        <a:rPr lang="en-US" sz="1400" dirty="0">
                          <a:hlinkClick r:id="rId17"/>
                        </a:rPr>
                        <a:t>11</a:t>
                      </a:r>
                      <a:r>
                        <a:rPr lang="en-US" sz="1400" dirty="0"/>
                        <a:t> Exhibit Exhibit 4F - Rothrock Declaration Exhibit 6, # </a:t>
                      </a:r>
                      <a:r>
                        <a:rPr lang="en-US" sz="1400" dirty="0">
                          <a:hlinkClick r:id="rId18"/>
                        </a:rPr>
                        <a:t>12</a:t>
                      </a:r>
                      <a:r>
                        <a:rPr lang="en-US" sz="1400" dirty="0"/>
                        <a:t> Affidavit Exhibit 5 - Kung Declaration)(Grady, Mark) (Entered: 06/28/2010)</a:t>
                      </a:r>
                    </a:p>
                  </a:txBody>
                  <a:tcPr marL="21213" marR="21213" marT="21213" marB="212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350978"/>
                  </a:ext>
                </a:extLst>
              </a:tr>
              <a:tr h="764499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06/28/2010</a:t>
                      </a:r>
                    </a:p>
                  </a:txBody>
                  <a:tcPr marL="21213" marR="21213" marT="21213" marB="212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  <a:hlinkClick r:id="rId19"/>
                        </a:rPr>
                        <a:t>37</a:t>
                      </a:r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21213" marR="21213" marT="21213" marB="212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AFFIDAVIT in Support re </a:t>
                      </a:r>
                      <a:r>
                        <a:rPr lang="en-US" sz="1400" dirty="0">
                          <a:hlinkClick r:id="rId3"/>
                        </a:rPr>
                        <a:t>35</a:t>
                      </a:r>
                      <a:r>
                        <a:rPr lang="en-US" sz="1400" dirty="0"/>
                        <a:t> MOTION for Summary Judgment filed by Oak Ridge National Laboratory, U.S. Department of Energy. (Attachments: # </a:t>
                      </a:r>
                      <a:r>
                        <a:rPr lang="en-US" sz="1400" dirty="0">
                          <a:hlinkClick r:id="rId20"/>
                        </a:rPr>
                        <a:t>1</a:t>
                      </a:r>
                      <a:r>
                        <a:rPr lang="en-US" sz="1400" dirty="0"/>
                        <a:t> Affidavit Exhibit 8 - Lincoln Declaration, # </a:t>
                      </a:r>
                      <a:r>
                        <a:rPr lang="en-US" sz="1400" dirty="0">
                          <a:hlinkClick r:id="rId21"/>
                        </a:rPr>
                        <a:t>2</a:t>
                      </a:r>
                      <a:r>
                        <a:rPr lang="en-US" sz="1400" dirty="0"/>
                        <a:t> Affidavit Exhibit 9 - Angulo Declaration)(Grady, Mark) (Entered: 06/28/2010)</a:t>
                      </a:r>
                    </a:p>
                  </a:txBody>
                  <a:tcPr marL="21213" marR="21213" marT="21213" marB="212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057583"/>
                  </a:ext>
                </a:extLst>
              </a:tr>
              <a:tr h="531169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06/28/2010</a:t>
                      </a:r>
                    </a:p>
                  </a:txBody>
                  <a:tcPr marL="21213" marR="21213" marT="21213" marB="212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  <a:hlinkClick r:id="rId22"/>
                        </a:rPr>
                        <a:t>38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21213" marR="21213" marT="21213" marB="212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MEMORANDUM in Support re </a:t>
                      </a:r>
                      <a:r>
                        <a:rPr lang="en-US" sz="1400" dirty="0">
                          <a:hlinkClick r:id="rId3"/>
                        </a:rPr>
                        <a:t>35</a:t>
                      </a:r>
                      <a:r>
                        <a:rPr lang="en-US" sz="1400" dirty="0"/>
                        <a:t> MOTION for Summary Judgment filed by Oak Ridge National Lab</a:t>
                      </a:r>
                    </a:p>
                  </a:txBody>
                  <a:tcPr marL="21213" marR="21213" marT="21213" marB="212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97294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31A6B2-A4F1-FB39-E767-81C30039D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246904"/>
              </p:ext>
            </p:extLst>
          </p:nvPr>
        </p:nvGraphicFramePr>
        <p:xfrm>
          <a:off x="93357" y="1535455"/>
          <a:ext cx="8311866" cy="521970"/>
        </p:xfrm>
        <a:graphic>
          <a:graphicData uri="http://schemas.openxmlformats.org/drawingml/2006/table">
            <a:tbl>
              <a:tblPr/>
              <a:tblGrid>
                <a:gridCol w="980909">
                  <a:extLst>
                    <a:ext uri="{9D8B030D-6E8A-4147-A177-3AD203B41FA5}">
                      <a16:colId xmlns:a16="http://schemas.microsoft.com/office/drawing/2014/main" val="2114277615"/>
                    </a:ext>
                  </a:extLst>
                </a:gridCol>
                <a:gridCol w="454731">
                  <a:extLst>
                    <a:ext uri="{9D8B030D-6E8A-4147-A177-3AD203B41FA5}">
                      <a16:colId xmlns:a16="http://schemas.microsoft.com/office/drawing/2014/main" val="1329875647"/>
                    </a:ext>
                  </a:extLst>
                </a:gridCol>
                <a:gridCol w="6876226">
                  <a:extLst>
                    <a:ext uri="{9D8B030D-6E8A-4147-A177-3AD203B41FA5}">
                      <a16:colId xmlns:a16="http://schemas.microsoft.com/office/drawing/2014/main" val="3123311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06/28/2010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  <a:hlinkClick r:id="rId3"/>
                        </a:rPr>
                        <a:t>35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MOTION for Summary Judgment by Oak Ridge National Laboratory, U.S. Department of Energy.(Grady, Mark) (Entered: 06/28/2010)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B5A8C45-4C9E-2AB7-00A0-906936D0DC7B}"/>
              </a:ext>
            </a:extLst>
          </p:cNvPr>
          <p:cNvSpPr/>
          <p:nvPr/>
        </p:nvSpPr>
        <p:spPr>
          <a:xfrm>
            <a:off x="93355" y="2009239"/>
            <a:ext cx="8311868" cy="211791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6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9FAD07-76F0-9247-B527-6F2485B11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75" y="855133"/>
            <a:ext cx="6419072" cy="452596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24DED-E3FB-C941-8A2E-C1488617A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73" y="-23984"/>
            <a:ext cx="6576774" cy="6881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B365EE-0304-9F40-AEE2-3AA429DC2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12" y="1184947"/>
            <a:ext cx="5309975" cy="55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6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8ABE0-E949-FD45-8C80-B26CDE3F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6529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64973-0B7C-1B4C-AF57-E9220591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73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 Complex Docket: </a:t>
            </a:r>
            <a:br>
              <a:rPr lang="en-US" dirty="0"/>
            </a:br>
            <a:r>
              <a:rPr lang="en-US" dirty="0"/>
              <a:t>USA ex rel. Michael </a:t>
            </a:r>
            <a:r>
              <a:rPr lang="en-US" dirty="0" err="1"/>
              <a:t>Bawduniak</a:t>
            </a:r>
            <a:br>
              <a:rPr lang="en-US" dirty="0"/>
            </a:br>
            <a:r>
              <a:rPr lang="en-US" dirty="0"/>
              <a:t>v. Biogen Idec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7FB365-8F76-814A-882B-C51E7B70014E}"/>
              </a:ext>
            </a:extLst>
          </p:cNvPr>
          <p:cNvGrpSpPr/>
          <p:nvPr/>
        </p:nvGrpSpPr>
        <p:grpSpPr>
          <a:xfrm>
            <a:off x="545983" y="2410414"/>
            <a:ext cx="8283180" cy="3384620"/>
            <a:chOff x="807240" y="5313143"/>
            <a:chExt cx="8283180" cy="33846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6066C6-834D-3C47-B190-A1FF6D0E1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5"/>
            <a:stretch/>
          </p:blipFill>
          <p:spPr>
            <a:xfrm>
              <a:off x="807240" y="5313143"/>
              <a:ext cx="3795119" cy="308971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399A7F-FD56-BC4D-8414-BBF5003D2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632" y="5313143"/>
              <a:ext cx="4411788" cy="331020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51E8DE-9448-F441-9F5F-0E5358E4C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99"/>
            <a:stretch/>
          </p:blipFill>
          <p:spPr>
            <a:xfrm>
              <a:off x="807240" y="8402857"/>
              <a:ext cx="3795119" cy="294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829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8ABE0-E949-FD45-8C80-B26CDE3FF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97E518D-88A9-B44A-8041-FF9C15816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394903"/>
              </p:ext>
            </p:extLst>
          </p:nvPr>
        </p:nvGraphicFramePr>
        <p:xfrm>
          <a:off x="271804" y="4127940"/>
          <a:ext cx="8556171" cy="675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4765">
                  <a:extLst>
                    <a:ext uri="{9D8B030D-6E8A-4147-A177-3AD203B41FA5}">
                      <a16:colId xmlns:a16="http://schemas.microsoft.com/office/drawing/2014/main" val="429298994"/>
                    </a:ext>
                  </a:extLst>
                </a:gridCol>
                <a:gridCol w="514440">
                  <a:extLst>
                    <a:ext uri="{9D8B030D-6E8A-4147-A177-3AD203B41FA5}">
                      <a16:colId xmlns:a16="http://schemas.microsoft.com/office/drawing/2014/main" val="2540947934"/>
                    </a:ext>
                  </a:extLst>
                </a:gridCol>
                <a:gridCol w="6446966">
                  <a:extLst>
                    <a:ext uri="{9D8B030D-6E8A-4147-A177-3AD203B41FA5}">
                      <a16:colId xmlns:a16="http://schemas.microsoft.com/office/drawing/2014/main" val="39950603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07/06/2015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69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Judge Indira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Talwani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: ORDER entered. Order to Unseal Case. See attached Order. (MacDonald, Gail) (Entered: 07/08/2015)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7496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1E63599-4FA3-6747-B264-B66AEBB4E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145480"/>
              </p:ext>
            </p:extLst>
          </p:nvPr>
        </p:nvGraphicFramePr>
        <p:xfrm>
          <a:off x="271803" y="1411832"/>
          <a:ext cx="8524193" cy="2529840"/>
        </p:xfrm>
        <a:graphic>
          <a:graphicData uri="http://schemas.openxmlformats.org/drawingml/2006/table">
            <a:tbl>
              <a:tblPr/>
              <a:tblGrid>
                <a:gridCol w="8524193">
                  <a:extLst>
                    <a:ext uri="{9D8B030D-6E8A-4147-A177-3AD203B41FA5}">
                      <a16:colId xmlns:a16="http://schemas.microsoft.com/office/drawing/2014/main" val="39644867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United States of America et al v. Biogen Inc.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Date Filed: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04/04/2012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Assigned to: Judge Indira </a:t>
                      </a:r>
                      <a:r>
                        <a:rPr lang="en-US" sz="2000" dirty="0" err="1"/>
                        <a:t>Talwani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Cause: 31:3729 False Claims Act</a:t>
                      </a:r>
                    </a:p>
                    <a:p>
                      <a:br>
                        <a:rPr lang="en-US" sz="2000" dirty="0"/>
                      </a:br>
                      <a:r>
                        <a:rPr lang="en-US" sz="2000" dirty="0"/>
                        <a:t>Jury Demand: Both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Nature of Suit: 375 Other Statutes: False Claims Act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Jurisdiction: Federal Question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508839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EE894C59-3E1E-8E4A-9128-A7605E403B0C}"/>
              </a:ext>
            </a:extLst>
          </p:cNvPr>
          <p:cNvSpPr/>
          <p:nvPr/>
        </p:nvSpPr>
        <p:spPr>
          <a:xfrm>
            <a:off x="-22787" y="4037659"/>
            <a:ext cx="2469425" cy="44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566CB6-BF3C-9E48-9FE0-FED1BA987953}"/>
              </a:ext>
            </a:extLst>
          </p:cNvPr>
          <p:cNvSpPr/>
          <p:nvPr/>
        </p:nvSpPr>
        <p:spPr>
          <a:xfrm>
            <a:off x="1409478" y="1679575"/>
            <a:ext cx="1484007" cy="44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427E67-B84C-8F48-A54D-454BF37E3FDD}"/>
              </a:ext>
            </a:extLst>
          </p:cNvPr>
          <p:cNvSpPr txBox="1"/>
          <p:nvPr/>
        </p:nvSpPr>
        <p:spPr>
          <a:xfrm>
            <a:off x="2943103" y="645804"/>
            <a:ext cx="3213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 Complex Docket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88DBC-82B5-1E4D-B381-A5910371DE85}"/>
              </a:ext>
            </a:extLst>
          </p:cNvPr>
          <p:cNvSpPr txBox="1"/>
          <p:nvPr/>
        </p:nvSpPr>
        <p:spPr>
          <a:xfrm>
            <a:off x="2968079" y="6488668"/>
            <a:ext cx="617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Filed April 4, 2012, DOJ Press Release: September 26,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D4CC59-132B-224D-A0C6-B27C9E3B0173}"/>
              </a:ext>
            </a:extLst>
          </p:cNvPr>
          <p:cNvSpPr txBox="1"/>
          <p:nvPr/>
        </p:nvSpPr>
        <p:spPr>
          <a:xfrm>
            <a:off x="1409478" y="5126618"/>
            <a:ext cx="7265561" cy="830997"/>
          </a:xfrm>
          <a:prstGeom prst="rect">
            <a:avLst/>
          </a:prstGeom>
          <a:solidFill>
            <a:schemeClr val="bg1"/>
          </a:solidFill>
          <a:ln w="539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Pro Tip: Entire cases or individual documents within cases can be sealed, but many seals are temporary.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9" grpId="0"/>
      <p:bldP spid="11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8ABE0-E949-FD45-8C80-B26CDE3F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D4CC59-132B-224D-A0C6-B27C9E3B0173}"/>
              </a:ext>
            </a:extLst>
          </p:cNvPr>
          <p:cNvSpPr txBox="1"/>
          <p:nvPr/>
        </p:nvSpPr>
        <p:spPr>
          <a:xfrm>
            <a:off x="1076464" y="930935"/>
            <a:ext cx="7265561" cy="830997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Pro Tip: Look For Scheduling Orders To Know When To Check Dockets For Updates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96D030-A02B-2D20-353A-0356045CB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141234"/>
              </p:ext>
            </p:extLst>
          </p:nvPr>
        </p:nvGraphicFramePr>
        <p:xfrm>
          <a:off x="400987" y="2190437"/>
          <a:ext cx="8342025" cy="2477125"/>
        </p:xfrm>
        <a:graphic>
          <a:graphicData uri="http://schemas.openxmlformats.org/drawingml/2006/table">
            <a:tbl>
              <a:tblPr/>
              <a:tblGrid>
                <a:gridCol w="916749">
                  <a:extLst>
                    <a:ext uri="{9D8B030D-6E8A-4147-A177-3AD203B41FA5}">
                      <a16:colId xmlns:a16="http://schemas.microsoft.com/office/drawing/2014/main" val="1566954482"/>
                    </a:ext>
                  </a:extLst>
                </a:gridCol>
                <a:gridCol w="185028">
                  <a:extLst>
                    <a:ext uri="{9D8B030D-6E8A-4147-A177-3AD203B41FA5}">
                      <a16:colId xmlns:a16="http://schemas.microsoft.com/office/drawing/2014/main" val="4178554502"/>
                    </a:ext>
                  </a:extLst>
                </a:gridCol>
                <a:gridCol w="7240248">
                  <a:extLst>
                    <a:ext uri="{9D8B030D-6E8A-4147-A177-3AD203B41FA5}">
                      <a16:colId xmlns:a16="http://schemas.microsoft.com/office/drawing/2014/main" val="2831209158"/>
                    </a:ext>
                  </a:extLst>
                </a:gridCol>
              </a:tblGrid>
              <a:tr h="2477125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10/01/2018</a:t>
                      </a:r>
                    </a:p>
                  </a:txBody>
                  <a:tcPr marL="27719" marR="27719" marT="27719" marB="277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27719" marR="27719" marT="27719" marB="277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Electronic Clerk's Notes for proceedings held before Judge Indira </a:t>
                      </a:r>
                      <a:r>
                        <a:rPr lang="en-US" sz="1400" dirty="0" err="1"/>
                        <a:t>Talwani</a:t>
                      </a:r>
                      <a:r>
                        <a:rPr lang="en-US" sz="1400" dirty="0"/>
                        <a:t>: Scheduling Conference held: Case called. Court has colloquy with counsel. Parties to jointly report to clerk any request for ADR. Motion for Leave to file amended pleading may be filed; response due 2 weeks after filing; reply only filed w/leave of court. Fact Discovery shall be complete 8/1/19. Monthly status conferences to be set on Wednesdays at 2:00 p.m. and will be subject to change; counsel may appear by telephone if granted leave of court. Scheduling Order to follow. </a:t>
                      </a:r>
                    </a:p>
                    <a:p>
                      <a:pPr algn="l"/>
                      <a:r>
                        <a:rPr lang="en-US" sz="1400" dirty="0"/>
                        <a:t>Status Conferences (subject to change) set for 2:00 PM on:  11/14/2018; 12/19/2018; 1/16/2019; 2/13/2019; 3/13/2019; 4/17/2019; 5/15/2019; 6/12/2019; 7/17/2019; and, 8/14/2019, in Courtroom 9 before Judge Indira </a:t>
                      </a:r>
                      <a:r>
                        <a:rPr lang="en-US" sz="1400" dirty="0" err="1"/>
                        <a:t>Talwani</a:t>
                      </a:r>
                      <a:r>
                        <a:rPr lang="en-US" sz="1400" dirty="0"/>
                        <a:t>.  (Attorneys present: Greene, Greene, Tabb, Loucks, Mayer) (MacDonald, Gail) Modified on 10/4/2018 to include conf. type (MacDonald, Gail). (Entered: 10/02/2018)</a:t>
                      </a:r>
                    </a:p>
                  </a:txBody>
                  <a:tcPr marL="27719" marR="27719" marT="27719" marB="277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959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07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35598</TotalTime>
  <Words>2457</Words>
  <Application>Microsoft Macintosh PowerPoint</Application>
  <PresentationFormat>On-screen Show (4:3)</PresentationFormat>
  <Paragraphs>135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 What is a court docket? </vt:lpstr>
      <vt:lpstr>A Simple Docket</vt:lpstr>
      <vt:lpstr>A Simple Docket (cont.)</vt:lpstr>
      <vt:lpstr>PowerPoint Presentation</vt:lpstr>
      <vt:lpstr>A Complex Docket:  USA ex rel. Michael Bawduniak v. Biogen Idec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Settlement</vt:lpstr>
      <vt:lpstr>PowerPoint Presentation</vt:lpstr>
      <vt:lpstr>What if I cannot follow a docket?</vt:lpstr>
      <vt:lpstr>DOJ Press Release</vt:lpstr>
      <vt:lpstr>Follow-On Article by Reuters</vt:lpstr>
      <vt:lpstr>Grant Funding continued…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Hendrik Schön</dc:title>
  <dc:creator>Eugenie</dc:creator>
  <cp:lastModifiedBy>Merrefield, Clark D</cp:lastModifiedBy>
  <cp:revision>875</cp:revision>
  <dcterms:created xsi:type="dcterms:W3CDTF">2009-03-10T18:07:38Z</dcterms:created>
  <dcterms:modified xsi:type="dcterms:W3CDTF">2023-06-21T14:21:11Z</dcterms:modified>
</cp:coreProperties>
</file>