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54" r:id="rId2"/>
    <p:sldId id="471" r:id="rId3"/>
    <p:sldId id="525" r:id="rId4"/>
    <p:sldId id="526" r:id="rId5"/>
    <p:sldId id="528" r:id="rId6"/>
    <p:sldId id="514" r:id="rId7"/>
    <p:sldId id="470" r:id="rId8"/>
    <p:sldId id="524" r:id="rId9"/>
    <p:sldId id="495" r:id="rId10"/>
    <p:sldId id="529" r:id="rId11"/>
    <p:sldId id="530" r:id="rId12"/>
    <p:sldId id="272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03"/>
    <p:restoredTop sz="94685"/>
  </p:normalViewPr>
  <p:slideViewPr>
    <p:cSldViewPr>
      <p:cViewPr varScale="1">
        <p:scale>
          <a:sx n="142" d="100"/>
          <a:sy n="142" d="100"/>
        </p:scale>
        <p:origin x="2728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36D217-65EE-1542-96E1-3D2FF60E3C52}" type="datetimeFigureOut">
              <a:rPr lang="en-US"/>
              <a:pPr>
                <a:defRPr/>
              </a:pPr>
              <a:t>11/29/23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E937C8-893F-1245-88CD-387A2B1DA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30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13E8-8FF0-9741-995F-908D8216CBF0}" type="datetimeFigureOut">
              <a:rPr lang="en-US"/>
              <a:pPr>
                <a:defRPr/>
              </a:pPr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62B95-3B9D-E346-A0C5-EA312A8C4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9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44AAA-1754-B744-B23E-23E177856765}" type="datetimeFigureOut">
              <a:rPr lang="en-US"/>
              <a:pPr>
                <a:defRPr/>
              </a:pPr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8F30A-46A5-784A-9FA8-6A2AEC2B9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3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28413-719E-A840-9E7D-70DBD6430C83}" type="datetimeFigureOut">
              <a:rPr lang="en-US"/>
              <a:pPr>
                <a:defRPr/>
              </a:pPr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5552A-23BF-3A41-881F-F80D77CB9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9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64282-B318-834B-A15C-74CAF8622F95}" type="datetimeFigureOut">
              <a:rPr lang="en-US"/>
              <a:pPr>
                <a:defRPr/>
              </a:pPr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8BD2F-5E1A-1941-9951-02F61D63F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2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A1FA-8207-8947-83CD-12DFD9B61C79}" type="datetimeFigureOut">
              <a:rPr lang="en-US"/>
              <a:pPr>
                <a:defRPr/>
              </a:pPr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90CAD-52FC-6444-8CFC-6A102E8A3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3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EA640-01BB-7B44-BC91-23814A5DDD2E}" type="datetimeFigureOut">
              <a:rPr lang="en-US"/>
              <a:pPr>
                <a:defRPr/>
              </a:pPr>
              <a:t>11/29/23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8A8B2-9DC6-C343-A02E-51CDDA124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2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7893A-1980-814A-A08F-6228A29232CB}" type="datetimeFigureOut">
              <a:rPr lang="en-US"/>
              <a:pPr>
                <a:defRPr/>
              </a:pPr>
              <a:t>11/29/23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91B3A-5A36-1140-9B4B-DFD10751D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1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9A79C-0836-A145-9F2C-5C432F491F22}" type="datetimeFigureOut">
              <a:rPr lang="en-US"/>
              <a:pPr>
                <a:defRPr/>
              </a:pPr>
              <a:t>11/29/23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E0B7C-E9F9-C443-BA9A-88325477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EB384-0FD9-D84A-8472-64B785B8A5ED}" type="datetimeFigureOut">
              <a:rPr lang="en-US"/>
              <a:pPr>
                <a:defRPr/>
              </a:pPr>
              <a:t>11/29/23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07898-5B94-4A41-B4D7-59E51051C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1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42F0E-AF3F-4A41-B983-A20C343E3167}" type="datetimeFigureOut">
              <a:rPr lang="en-US"/>
              <a:pPr>
                <a:defRPr/>
              </a:pPr>
              <a:t>11/29/23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58EB4-43E6-0447-A173-EEE14894B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80CCD-0B5D-B34D-AFF1-619AEFC189F6}" type="datetimeFigureOut">
              <a:rPr lang="en-US"/>
              <a:pPr>
                <a:defRPr/>
              </a:pPr>
              <a:t>11/29/23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4A-329B-8E4B-9003-FB7539228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7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706B1995-A31E-AE45-B2E5-E55BE539973C}" type="datetimeFigureOut">
              <a:rPr lang="en-US"/>
              <a:pPr>
                <a:defRPr/>
              </a:pPr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B9D425EE-FF80-D74C-88D4-5BBF585A4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etractionwatch.com/" TargetMode="External"/><Relationship Id="rId2" Type="http://schemas.openxmlformats.org/officeDocument/2006/relationships/hyperlink" Target="mailto:ivan@retractionwatch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219200" y="3505200"/>
            <a:ext cx="6705600" cy="17526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Ivan Oransky, MD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Co-Founder,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Retraction Watch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Distinguished Journalist In Residence, New York University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Editor in Chief,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Transmitter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ivanoransky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retractionwatch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85800" y="1425575"/>
            <a:ext cx="7772400" cy="1470025"/>
          </a:xfrm>
        </p:spPr>
        <p:txBody>
          <a:bodyPr/>
          <a:lstStyle/>
          <a:p>
            <a:r>
              <a:rPr lang="en-US" b="0" i="0" dirty="0">
                <a:solidFill>
                  <a:schemeClr val="accent2"/>
                </a:solidFill>
                <a:effectLst/>
                <a:latin typeface="TwitterChirp"/>
              </a:rPr>
              <a:t>How to Cover Academic Research Errors and Fraud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20272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3D719-0F13-794B-8DD6-C8DC331CC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Public Records Requests</a:t>
            </a:r>
          </a:p>
        </p:txBody>
      </p:sp>
      <p:pic>
        <p:nvPicPr>
          <p:cNvPr id="5" name="Picture 4" descr="A close-up of a building&#10;&#10;Description automatically generated">
            <a:extLst>
              <a:ext uri="{FF2B5EF4-FFF2-40B4-BE49-F238E27FC236}">
                <a16:creationId xmlns:a16="http://schemas.microsoft.com/office/drawing/2014/main" id="{EF633D3F-78E4-A7BF-04CA-8E56A1EC9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5057174" cy="3886200"/>
          </a:xfrm>
          <a:prstGeom prst="rect">
            <a:avLst/>
          </a:prstGeom>
        </p:spPr>
      </p:pic>
      <p:pic>
        <p:nvPicPr>
          <p:cNvPr id="8" name="Picture 7" descr="A screenshot of a news article&#10;&#10;Description automatically generated">
            <a:extLst>
              <a:ext uri="{FF2B5EF4-FFF2-40B4-BE49-F238E27FC236}">
                <a16:creationId xmlns:a16="http://schemas.microsoft.com/office/drawing/2014/main" id="{130506B5-7B54-96D5-0FE4-BD6E5F4C2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200400"/>
            <a:ext cx="3852426" cy="2616200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B19EE06-932A-0919-A08D-F12694D52C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20272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543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3D719-0F13-794B-8DD6-C8DC331CC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Search Court Records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DB19EE06-932A-0919-A08D-F12694D52C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20272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person with glasses and a text on it&#10;&#10;Description automatically generated">
            <a:extLst>
              <a:ext uri="{FF2B5EF4-FFF2-40B4-BE49-F238E27FC236}">
                <a16:creationId xmlns:a16="http://schemas.microsoft.com/office/drawing/2014/main" id="{29B060BD-AFD6-F2F7-19C2-748B8328C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95" y="1413981"/>
            <a:ext cx="4449809" cy="42248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0823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rgbClr val="C00000"/>
                </a:solidFill>
                <a:latin typeface="Calibri" charset="0"/>
                <a:ea typeface="MS PGothic" charset="0"/>
              </a:rPr>
              <a:t>Contact Info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algn="ctr" eaLnBrk="1" hangingPunct="1">
              <a:lnSpc>
                <a:spcPct val="50000"/>
              </a:lnSpc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endParaRPr lang="en-US" sz="2200" dirty="0">
              <a:latin typeface="Calibri" charset="0"/>
              <a:ea typeface="MS PGothic" charset="0"/>
              <a:hlinkClick r:id="rId2"/>
            </a:endParaRP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endParaRPr lang="en-US" sz="2200" dirty="0">
              <a:latin typeface="Calibri" charset="0"/>
              <a:ea typeface="MS PGothic" charset="0"/>
              <a:hlinkClick r:id="rId2"/>
            </a:endParaRP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endParaRPr lang="en-US" sz="2200" dirty="0">
              <a:latin typeface="Calibri" charset="0"/>
              <a:ea typeface="MS PGothic" charset="0"/>
              <a:hlinkClick r:id="rId2"/>
            </a:endParaRP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endParaRPr lang="en-US" sz="2200" dirty="0">
              <a:latin typeface="Calibri" charset="0"/>
              <a:ea typeface="MS PGothic" charset="0"/>
              <a:hlinkClick r:id="rId2"/>
            </a:endParaRP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r>
              <a:rPr lang="en-US" sz="2200" dirty="0">
                <a:latin typeface="Calibri" charset="0"/>
                <a:ea typeface="MS PGothic" charset="0"/>
                <a:hlinkClick r:id="rId2"/>
              </a:rPr>
              <a:t>ivan@retractionwatch.com</a:t>
            </a:r>
            <a:r>
              <a:rPr lang="en-US" sz="2200" dirty="0">
                <a:latin typeface="Calibri" charset="0"/>
                <a:ea typeface="MS PGothic" charset="0"/>
              </a:rPr>
              <a:t> 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r>
              <a:rPr lang="en-US" sz="2200" dirty="0">
                <a:latin typeface="Calibri" charset="0"/>
                <a:ea typeface="MS PGothic" charset="0"/>
                <a:hlinkClick r:id="rId3"/>
              </a:rPr>
              <a:t>http://retractionwatch.com</a:t>
            </a:r>
            <a:endParaRPr lang="en-US" sz="2200" dirty="0">
              <a:latin typeface="Calibri" charset="0"/>
              <a:ea typeface="MS PGothic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r>
              <a:rPr lang="en-US" sz="2200" dirty="0">
                <a:latin typeface="Calibri" charset="0"/>
                <a:ea typeface="MS PGothic" charset="0"/>
              </a:rPr>
              <a:t>@</a:t>
            </a:r>
            <a:r>
              <a:rPr lang="en-US" sz="2200" dirty="0" err="1">
                <a:latin typeface="Calibri" charset="0"/>
                <a:ea typeface="MS PGothic" charset="0"/>
              </a:rPr>
              <a:t>retractionwatch</a:t>
            </a:r>
            <a:endParaRPr lang="en-US" sz="2200" dirty="0">
              <a:latin typeface="Calibri" charset="0"/>
              <a:ea typeface="MS PGothic" charset="0"/>
            </a:endParaRPr>
          </a:p>
        </p:txBody>
      </p:sp>
      <p:pic>
        <p:nvPicPr>
          <p:cNvPr id="43011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20272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"/>
          <p:cNvSpPr txBox="1">
            <a:spLocks noChangeArrowheads="1"/>
          </p:cNvSpPr>
          <p:nvPr/>
        </p:nvSpPr>
        <p:spPr bwMode="auto">
          <a:xfrm>
            <a:off x="1066800" y="685800"/>
            <a:ext cx="701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3200" dirty="0">
                <a:solidFill>
                  <a:schemeClr val="accent2"/>
                </a:solidFill>
              </a:rPr>
              <a:t>A Blockbuster Case at Stanford</a:t>
            </a:r>
          </a:p>
        </p:txBody>
      </p:sp>
      <p:pic>
        <p:nvPicPr>
          <p:cNvPr id="17410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20272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text, newspaper, receipt&#10;&#10;Description automatically generated">
            <a:extLst>
              <a:ext uri="{FF2B5EF4-FFF2-40B4-BE49-F238E27FC236}">
                <a16:creationId xmlns:a16="http://schemas.microsoft.com/office/drawing/2014/main" id="{02330E05-344B-EC33-3451-25EA99438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898" y="1418874"/>
            <a:ext cx="3806203" cy="4569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"/>
          <p:cNvSpPr txBox="1">
            <a:spLocks noChangeArrowheads="1"/>
          </p:cNvSpPr>
          <p:nvPr/>
        </p:nvSpPr>
        <p:spPr bwMode="auto">
          <a:xfrm>
            <a:off x="1066800" y="685800"/>
            <a:ext cx="701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3200" dirty="0">
                <a:solidFill>
                  <a:schemeClr val="accent2"/>
                </a:solidFill>
              </a:rPr>
              <a:t>Anatomy of a Scoop</a:t>
            </a:r>
          </a:p>
        </p:txBody>
      </p:sp>
      <p:pic>
        <p:nvPicPr>
          <p:cNvPr id="17410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20272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C14F9D1-0F97-DF60-53EF-77C130D9E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7772400" cy="21468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7931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"/>
          <p:cNvSpPr txBox="1">
            <a:spLocks noChangeArrowheads="1"/>
          </p:cNvSpPr>
          <p:nvPr/>
        </p:nvSpPr>
        <p:spPr bwMode="auto">
          <a:xfrm>
            <a:off x="1066800" y="685800"/>
            <a:ext cx="701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3200" dirty="0">
                <a:solidFill>
                  <a:schemeClr val="accent2"/>
                </a:solidFill>
              </a:rPr>
              <a:t>Get to Know </a:t>
            </a:r>
            <a:r>
              <a:rPr lang="en-US" sz="3200" dirty="0" err="1">
                <a:solidFill>
                  <a:schemeClr val="accent2"/>
                </a:solidFill>
              </a:rPr>
              <a:t>PubPeer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17410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20272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F088A79-15A2-E1F2-885D-C59734B2D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0"/>
            <a:ext cx="7772400" cy="18739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385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"/>
          <p:cNvSpPr txBox="1">
            <a:spLocks noChangeArrowheads="1"/>
          </p:cNvSpPr>
          <p:nvPr/>
        </p:nvSpPr>
        <p:spPr bwMode="auto">
          <a:xfrm>
            <a:off x="1066800" y="685800"/>
            <a:ext cx="701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3200" dirty="0" err="1">
                <a:solidFill>
                  <a:schemeClr val="accent2"/>
                </a:solidFill>
              </a:rPr>
              <a:t>PubPeer.com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17410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20272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7837EF9-1B61-8A93-965E-9B7B05C47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0"/>
            <a:ext cx="7772400" cy="19842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3770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itle 1"/>
          <p:cNvSpPr txBox="1">
            <a:spLocks/>
          </p:cNvSpPr>
          <p:nvPr/>
        </p:nvSpPr>
        <p:spPr bwMode="auto">
          <a:xfrm>
            <a:off x="1485900" y="304800"/>
            <a:ext cx="6172200" cy="54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000" dirty="0">
                <a:solidFill>
                  <a:srgbClr val="C00000"/>
                </a:solidFill>
                <a:latin typeface="Calibri" charset="0"/>
              </a:rPr>
              <a:t>Get to Know the Sleuths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" y="6238875"/>
            <a:ext cx="1520429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page of a book&#10;&#10;Description automatically generated">
            <a:extLst>
              <a:ext uri="{FF2B5EF4-FFF2-40B4-BE49-F238E27FC236}">
                <a16:creationId xmlns:a16="http://schemas.microsoft.com/office/drawing/2014/main" id="{35784614-5953-B882-6D53-9F19FCF1C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69" y="1295399"/>
            <a:ext cx="2121973" cy="4267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paper with text on it&#10;&#10;Description automatically generated">
            <a:extLst>
              <a:ext uri="{FF2B5EF4-FFF2-40B4-BE49-F238E27FC236}">
                <a16:creationId xmlns:a16="http://schemas.microsoft.com/office/drawing/2014/main" id="{E78B4B54-BE6C-6CEB-5181-6D8F686E1D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47762"/>
            <a:ext cx="2428208" cy="45624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316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Calibri" charset="0"/>
                <a:ea typeface="MS PGothic" charset="0"/>
              </a:rPr>
              <a:t>The Retraction Watch Database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7620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>
                <a:latin typeface="Calibri" charset="0"/>
                <a:ea typeface="MS PGothic" charset="0"/>
              </a:rPr>
              <a:t>retractiondatabase.org</a:t>
            </a: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20272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Screen Shot 2018-05-25 at 9.32.1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934200" cy="355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3D719-0F13-794B-8DD6-C8DC331CC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Trends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59606D-B7C0-7249-ABC7-BE0E82F6E52D}"/>
              </a:ext>
            </a:extLst>
          </p:cNvPr>
          <p:cNvSpPr txBox="1"/>
          <p:nvPr/>
        </p:nvSpPr>
        <p:spPr>
          <a:xfrm>
            <a:off x="457200" y="565767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Retractions of a given year’s publications as a percentage of papers published in science and engineering. Retraction data from Retraction Watch Database, overall publication figures via U.S. NSF.</a:t>
            </a:r>
            <a:br>
              <a:rPr lang="en-US" i="1" dirty="0"/>
            </a:br>
            <a:endParaRPr lang="en-US" i="1" dirty="0"/>
          </a:p>
        </p:txBody>
      </p:sp>
      <p:pic>
        <p:nvPicPr>
          <p:cNvPr id="3" name="Picture 2" descr="A graph showing the growth of a company&#10;&#10;Description automatically generated">
            <a:extLst>
              <a:ext uri="{FF2B5EF4-FFF2-40B4-BE49-F238E27FC236}">
                <a16:creationId xmlns:a16="http://schemas.microsoft.com/office/drawing/2014/main" id="{7CD8F66C-883E-2387-02DC-E42FA778D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77" y="1524000"/>
            <a:ext cx="8370645" cy="3581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9885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Bad Behavior = Good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/>
          <a:lstStyle/>
          <a:p>
            <a:r>
              <a:rPr lang="en-US" sz="2400" dirty="0">
                <a:latin typeface="Calibri" charset="0"/>
                <a:ea typeface="MS PGothic" charset="0"/>
              </a:rPr>
              <a:t>Duplication (“self-plagiarism”)</a:t>
            </a:r>
          </a:p>
          <a:p>
            <a:r>
              <a:rPr lang="en-US" sz="2400" dirty="0">
                <a:latin typeface="Calibri" charset="0"/>
                <a:ea typeface="MS PGothic" charset="0"/>
              </a:rPr>
              <a:t>Plagiarism</a:t>
            </a:r>
          </a:p>
          <a:p>
            <a:r>
              <a:rPr lang="en-US" sz="2400" dirty="0">
                <a:latin typeface="Calibri" charset="0"/>
                <a:ea typeface="MS PGothic" charset="0"/>
              </a:rPr>
              <a:t>Image Manipulation</a:t>
            </a:r>
          </a:p>
          <a:p>
            <a:r>
              <a:rPr lang="en-US" sz="2400" dirty="0">
                <a:latin typeface="Calibri" charset="0"/>
                <a:ea typeface="MS PGothic" charset="0"/>
              </a:rPr>
              <a:t>Faked Data</a:t>
            </a:r>
          </a:p>
          <a:p>
            <a:r>
              <a:rPr lang="en-US" sz="2400" dirty="0">
                <a:latin typeface="Calibri" charset="0"/>
                <a:ea typeface="MS PGothic" charset="0"/>
              </a:rPr>
              <a:t>Fake Peer Reviews</a:t>
            </a:r>
          </a:p>
          <a:p>
            <a:r>
              <a:rPr lang="en-US" sz="2400" dirty="0">
                <a:latin typeface="Calibri" charset="0"/>
                <a:ea typeface="MS PGothic" charset="0"/>
              </a:rPr>
              <a:t>Publisher Error</a:t>
            </a:r>
          </a:p>
          <a:p>
            <a:r>
              <a:rPr lang="en-US" sz="2400" dirty="0">
                <a:latin typeface="Calibri" charset="0"/>
                <a:ea typeface="MS PGothic" charset="0"/>
              </a:rPr>
              <a:t>Authorship Issues</a:t>
            </a:r>
          </a:p>
          <a:p>
            <a:r>
              <a:rPr lang="en-US" sz="2400" dirty="0">
                <a:latin typeface="Calibri" charset="0"/>
                <a:ea typeface="MS PGothic" charset="0"/>
              </a:rPr>
              <a:t>Legal Reasons</a:t>
            </a:r>
          </a:p>
          <a:p>
            <a:r>
              <a:rPr lang="en-US" sz="2400" dirty="0">
                <a:latin typeface="Calibri" charset="0"/>
                <a:ea typeface="MS PGothic" charset="0"/>
              </a:rPr>
              <a:t>Paper Mills</a:t>
            </a:r>
          </a:p>
        </p:txBody>
      </p:sp>
      <p:pic>
        <p:nvPicPr>
          <p:cNvPr id="25603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20272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17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8716</TotalTime>
  <Words>145</Words>
  <Application>Microsoft Macintosh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TwitterChirp</vt:lpstr>
      <vt:lpstr>Office Theme</vt:lpstr>
      <vt:lpstr>How to Cover Academic Research Errors and Fraud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Retraction Watch Database</vt:lpstr>
      <vt:lpstr>Current Trends</vt:lpstr>
      <vt:lpstr>Bad Behavior = Good Story</vt:lpstr>
      <vt:lpstr>File Public Records Requests</vt:lpstr>
      <vt:lpstr>Search Court Records</vt:lpstr>
      <vt:lpstr>Contact Info</vt:lpstr>
    </vt:vector>
  </TitlesOfParts>
  <Company>Lenovo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Life of A Retraction</dc:title>
  <dc:creator>Stanley H Oransky</dc:creator>
  <cp:lastModifiedBy>Ivan Oransky</cp:lastModifiedBy>
  <cp:revision>303</cp:revision>
  <dcterms:created xsi:type="dcterms:W3CDTF">2013-04-28T13:14:09Z</dcterms:created>
  <dcterms:modified xsi:type="dcterms:W3CDTF">2023-11-30T02:13:41Z</dcterms:modified>
</cp:coreProperties>
</file>